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3" r:id="rId3"/>
    <p:sldId id="271" r:id="rId4"/>
    <p:sldId id="257" r:id="rId5"/>
    <p:sldId id="272" r:id="rId6"/>
    <p:sldId id="259" r:id="rId7"/>
    <p:sldId id="258" r:id="rId8"/>
    <p:sldId id="260" r:id="rId9"/>
    <p:sldId id="274" r:id="rId10"/>
    <p:sldId id="261" r:id="rId11"/>
    <p:sldId id="268" r:id="rId12"/>
    <p:sldId id="269" r:id="rId13"/>
    <p:sldId id="270" r:id="rId14"/>
    <p:sldId id="262" r:id="rId15"/>
    <p:sldId id="263" r:id="rId16"/>
    <p:sldId id="275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653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3162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ADCFF-811B-4D55-891B-962BB17B011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5F8C5-804B-419C-8BFA-775E52F09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840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94161-2D00-4E0B-93DE-9C08C8B1FDA4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3215-C111-421A-A2E9-416C78BEF6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2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3215-C111-421A-A2E9-416C78BEF63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21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3215-C111-421A-A2E9-416C78BEF63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03215-C111-421A-A2E9-416C78BEF63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 spd="med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01622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2"/>
                </a:solidFill>
              </a:rPr>
              <a:t>Обобщение педагогического опыта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068960"/>
            <a:ext cx="8352928" cy="2448271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3200" b="1" i="1" dirty="0">
                <a:solidFill>
                  <a:schemeClr val="tx2">
                    <a:lumMod val="50000"/>
                  </a:schemeClr>
                </a:solidFill>
              </a:rPr>
              <a:t>Занятия спортивным туризмом как одно из условий сохранения и укрепления здоровья школьников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.»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Педагог дополнительного образования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</a:rPr>
              <a:t>Кузакова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Ирина Владимировна </a:t>
            </a: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2019 г.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90961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064896" cy="280831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укреплению нервно-психического здоровья;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закаливанию организма подростков;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укреплению опорно-двигательного аппарата;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формирования чувства коллективизма;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эколого-краеведческое воспитание;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патриотическое воспитание;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-повышению двигательной активности и предупреждению угрозы развития гиподинамии.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решения этих проблем в нашем ДЮЦ созданы все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создано туристическое объединение 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«Романтики»;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оснащён креплениями спортивный  зал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спортивном  отделе  ДЮЦ;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филиале  имеется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трасса для занятий туристической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техникой;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имеется спортивный инвентарь  для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занятий туризмом (страховочные системы с карабинами, верёвки разной длины и диаметра, палатки, спальники, рюкзаки,  компасы и т.д.), спортивный инвентарь для занятий общей физической подготовкой.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*Очень  не хватает  наличия современной спортивной площадки для уроков и тренировок по спортивным и подвижным играм.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908720"/>
            <a:ext cx="6417734" cy="720080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Туризм 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способствует:</a:t>
            </a:r>
            <a:r>
              <a:rPr lang="ru-RU" sz="1800" b="1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1800" b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4" y="572342"/>
            <a:ext cx="5926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Основные компоненты опыта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219373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Мои  ученики три  года  назад</a:t>
            </a:r>
            <a:endParaRPr lang="ru-RU" sz="4000" dirty="0"/>
          </a:p>
        </p:txBody>
      </p:sp>
      <p:pic>
        <p:nvPicPr>
          <p:cNvPr id="5" name="Содержимое 5" descr="D:\Пользователь\Desktop\алена\туристы\DSC0846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44824"/>
            <a:ext cx="273630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ользователь\Desktop\алена\туристы\DSC079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108" y="1498884"/>
            <a:ext cx="2952328" cy="38164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 descr="D:\Пользователь\Desktop\алена\туристы\DSC046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9" y="1595191"/>
            <a:ext cx="263720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3568" y="5661248"/>
            <a:ext cx="239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Кобрин</a:t>
            </a:r>
            <a:r>
              <a:rPr lang="ru-RU" dirty="0" smtClean="0"/>
              <a:t>  Валерий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48436" y="5661248"/>
            <a:ext cx="275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Шевцова  Александра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5661248"/>
            <a:ext cx="33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Зинченко  Екатерина</a:t>
            </a:r>
            <a:endParaRPr lang="ru-RU" dirty="0"/>
          </a:p>
        </p:txBody>
      </p:sp>
    </p:spTree>
  </p:cSld>
  <p:clrMapOvr>
    <a:masterClrMapping/>
  </p:clrMapOvr>
  <p:transition spd="med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331640" y="3973706"/>
            <a:ext cx="2376264" cy="21195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9952" y="512676"/>
            <a:ext cx="2085111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D:\Пользователь\Desktop\алена\туристы\DSC079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953" y="3789040"/>
            <a:ext cx="2736304" cy="292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ользователь\Desktop\алена\туристы\DSC080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D:\Пользователь\Desktop\алена\туристы\DSC07914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980729"/>
            <a:ext cx="2664295" cy="33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Пользователь\Desktop\алена\туристы\DSC079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3356992"/>
            <a:ext cx="273630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020272" y="2132856"/>
            <a:ext cx="237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Хилькович</a:t>
            </a:r>
            <a:r>
              <a:rPr lang="ru-RU" dirty="0" smtClean="0"/>
              <a:t>  Иван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6309320"/>
            <a:ext cx="1918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Смирнов  Никита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3968" y="4869160"/>
            <a:ext cx="210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Яковлев  Иван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47664" y="3322639"/>
            <a:ext cx="216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Шапаксова</a:t>
            </a:r>
            <a:r>
              <a:rPr lang="ru-RU" dirty="0" smtClean="0"/>
              <a:t>  Марина</a:t>
            </a:r>
            <a:endParaRPr lang="ru-RU" dirty="0"/>
          </a:p>
        </p:txBody>
      </p:sp>
    </p:spTree>
  </p:cSld>
  <p:clrMapOvr>
    <a:masterClrMapping/>
  </p:clrMapOvr>
  <p:transition spd="med" advTm="3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Пользователь\Desktop\алена\туристы\DSC0789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675" y="1556792"/>
            <a:ext cx="25202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Пользователь\Desktop\алена\туристы\DSC078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916832"/>
            <a:ext cx="273630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ользователь\Desktop\алена\туристы\DSC078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052736"/>
            <a:ext cx="2448272" cy="390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0676" y="551723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Шелудков</a:t>
            </a:r>
            <a:r>
              <a:rPr lang="ru-RU" dirty="0" smtClean="0"/>
              <a:t>  Владислав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72" y="5229200"/>
            <a:ext cx="2758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Криштопова</a:t>
            </a:r>
            <a:r>
              <a:rPr lang="ru-RU" dirty="0" smtClean="0"/>
              <a:t>  Юлия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6021288"/>
            <a:ext cx="223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Каюткин</a:t>
            </a:r>
            <a:r>
              <a:rPr lang="ru-RU" dirty="0" smtClean="0"/>
              <a:t>  Александр</a:t>
            </a:r>
            <a:endParaRPr lang="ru-RU" dirty="0"/>
          </a:p>
        </p:txBody>
      </p:sp>
    </p:spTree>
  </p:cSld>
  <p:clrMapOvr>
    <a:masterClrMapping/>
  </p:clrMapOvr>
  <p:transition spd="med" advTm="3000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1091083"/>
            <a:ext cx="7924800" cy="5146229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перспективность опыта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работаю по теме самообразования «Оздоровительный  туризм».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Моя педагогическая деятельность направлена на реализацию следующих задач: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адаптация учебного процесса к индивидуальным особенностям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детей;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  здоровьесберегающих технологий  в  жизнь  ребят;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формирование единого образовательного пространства, обеспечивающего индивидуальное развитие ребенка и сохранение его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здоровья.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Многие молодые люди, находясь под воздействием интенсивных и непрерывно возрастающих стрессовых ситуаций, не готовы к их определению, вследствие этого психоэмоционального напряжения возникают различные формы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 разрушающегося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поведения, такие как употребление наркотиков, алкоголя и других психоактивных веществ.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Можно сделать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акцент на том, что необходимо обучить учащихся  новым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формам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поведения, воспитывать стрессоустойчивую личность, способную самостоятельно, эффективно и ответственно строить свою жизнь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Заниматься  своим  физическим  здоровьем  самостоятельно.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9832" y="72175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2 РАЗДЕЛ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15302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1797" y="-819472"/>
            <a:ext cx="770485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-1464647"/>
            <a:ext cx="8136904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Тем   более что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все  эти  проблемы  мы  решаем  очень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просто и  доступно для  ребят: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участвуем в  многодневных   походах, что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отвлекает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 негативных  мыслей;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участвуем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 районных  соревнованиях по  спортивному  туризму, дистанция  - пешеходная (зальный  туризм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что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  даёт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ребятам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расслабится  ни  на  минуту,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ведь им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всем  хочется  быть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только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первыми;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участвуем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краевых соревнованиях по пешеходному спортивному  туризму и в соревнованиях «Школа безопасности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»,  спортивное  ориентирование.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Ликвидировать эти противоречия или свести их к минимуму, чтобы укреплять здоровье  ребят, воспитывать самостоятельную активную личность, способна  моя  программа  «Спортивно – оздоровительный  туризм».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Занятия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уроках спортивным туризмом успешно решают задачу получения учащимися разносторонней физической подготовки и, конечно, способствуют развитию и совершенствованию у школьников навыков по спортивному туризму, как одному из интереснейших видов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спорта.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А  награды  за  краевые  и  межрайонные  соревнования  по пешеходному   туризму говорят  о  правильности  моего  выбора.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Туристическая  команда  «Романтики» побывала во  многих  многодневных  походах. Прошла  не  мало  километров  трудных,  горных  маршрутов, где  ребята  заряжались  энергией солнца и  сильного, порывистого ветра.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Предлагаем  вашему  вниманию ещё  одну  презентацию по  нашим  пройденным  маршрутам.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764558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49694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Список  литературы  </a:t>
            </a:r>
            <a:endParaRPr lang="ru-RU" sz="1600" dirty="0"/>
          </a:p>
          <a:p>
            <a:r>
              <a:rPr lang="ru-RU" sz="1600" dirty="0"/>
              <a:t>1. Алешин  В.М., Серебреников А.В. Туристическая  топография. М.: </a:t>
            </a:r>
            <a:r>
              <a:rPr lang="ru-RU" sz="1600" dirty="0" err="1"/>
              <a:t>Профиздат</a:t>
            </a:r>
            <a:r>
              <a:rPr lang="ru-RU" sz="1600" dirty="0"/>
              <a:t>, 1985.</a:t>
            </a:r>
          </a:p>
          <a:p>
            <a:r>
              <a:rPr lang="ru-RU" sz="1600" dirty="0"/>
              <a:t>2. Бианки В.В.  Лесная  газета. М.: Правда, 1986.</a:t>
            </a:r>
          </a:p>
          <a:p>
            <a:r>
              <a:rPr lang="ru-RU" sz="1600" dirty="0"/>
              <a:t>3. Вавилов  Ю.Н., Вавилов  К.Ю. Научно-практические  предпосылки  спортивно-оздоровительной  программы  для  детей  и  молодёжи/ Теория  и  практика  физической  культуры, 1995, №4.</a:t>
            </a:r>
          </a:p>
          <a:p>
            <a:r>
              <a:rPr lang="ru-RU" sz="1600" dirty="0"/>
              <a:t>4. </a:t>
            </a:r>
            <a:r>
              <a:rPr lang="ru-RU" sz="1600" dirty="0" err="1"/>
              <a:t>Гринкевич</a:t>
            </a:r>
            <a:r>
              <a:rPr lang="ru-RU" sz="1600" dirty="0"/>
              <a:t>  Н.И. Легенды  и  быль  о  лекарственных  растениях. М. Наука, 1988.</a:t>
            </a:r>
          </a:p>
          <a:p>
            <a:r>
              <a:rPr lang="ru-RU" sz="1600" dirty="0"/>
              <a:t>5. </a:t>
            </a:r>
            <a:r>
              <a:rPr lang="ru-RU" sz="1600" dirty="0" err="1"/>
              <a:t>Изаак</a:t>
            </a:r>
            <a:r>
              <a:rPr lang="ru-RU" sz="1600" dirty="0"/>
              <a:t> С.И.  Мониторинг  физического  здоровья  населения,  физического  развития  детей,  подростков,  молодежи.: М.,2003.</a:t>
            </a:r>
          </a:p>
          <a:p>
            <a:r>
              <a:rPr lang="ru-RU" sz="1600" dirty="0"/>
              <a:t>6</a:t>
            </a:r>
            <a:r>
              <a:rPr lang="ru-RU" sz="1600" dirty="0" smtClean="0"/>
              <a:t>. </a:t>
            </a:r>
            <a:r>
              <a:rPr lang="ru-RU" sz="1600" dirty="0"/>
              <a:t>Иванченко В.Л.  Секреты  вашей  бодрости. Знание, 1988.</a:t>
            </a:r>
          </a:p>
          <a:p>
            <a:r>
              <a:rPr lang="ru-RU" sz="1600" dirty="0"/>
              <a:t>Ильичев А.Ч.</a:t>
            </a:r>
          </a:p>
          <a:p>
            <a:r>
              <a:rPr lang="ru-RU" sz="1600" dirty="0"/>
              <a:t>7</a:t>
            </a:r>
            <a:r>
              <a:rPr lang="ru-RU" sz="1600" dirty="0" smtClean="0"/>
              <a:t>. </a:t>
            </a:r>
            <a:r>
              <a:rPr lang="ru-RU" sz="1600" dirty="0"/>
              <a:t>Козлова Ю.В., Ярошенко В.В. Туристический  клуб  школьников/ Пособие  для  руководителя. – М.: ТЦ Сфера, 2004.</a:t>
            </a:r>
          </a:p>
          <a:p>
            <a:r>
              <a:rPr lang="ru-RU" sz="1600" dirty="0"/>
              <a:t>8</a:t>
            </a:r>
            <a:r>
              <a:rPr lang="ru-RU" sz="1600" dirty="0" smtClean="0"/>
              <a:t>. </a:t>
            </a:r>
            <a:r>
              <a:rPr lang="ru-RU" sz="1600" dirty="0" err="1"/>
              <a:t>Коструб</a:t>
            </a:r>
            <a:r>
              <a:rPr lang="ru-RU" sz="1600" dirty="0"/>
              <a:t> А.А. Медицинский  справочник  туриста. - М.: </a:t>
            </a:r>
            <a:r>
              <a:rPr lang="ru-RU" sz="1600" dirty="0" err="1"/>
              <a:t>Профиздат</a:t>
            </a:r>
            <a:r>
              <a:rPr lang="ru-RU" sz="1600" dirty="0"/>
              <a:t>, 1986.</a:t>
            </a:r>
          </a:p>
          <a:p>
            <a:r>
              <a:rPr lang="ru-RU" sz="1600" dirty="0"/>
              <a:t>9</a:t>
            </a:r>
            <a:r>
              <a:rPr lang="ru-RU" sz="1600" dirty="0" smtClean="0"/>
              <a:t>. </a:t>
            </a:r>
            <a:r>
              <a:rPr lang="ru-RU" sz="1600" dirty="0"/>
              <a:t>Колосова Л.Н.,  Николаева А.С. Малый  атлас  мира. М.: Главное управление  геодезии  и  картографии  при  совете  министров  СССР, 1988.</a:t>
            </a:r>
          </a:p>
          <a:p>
            <a:r>
              <a:rPr lang="ru-RU" sz="1600" dirty="0" smtClean="0"/>
              <a:t>10. </a:t>
            </a:r>
            <a:r>
              <a:rPr lang="ru-RU" sz="1600" dirty="0"/>
              <a:t>Константинов Ю.С. Туристические  слеты  и  соревнования  учащихся./Учебно-методическое  пособие  М.: ЦДЮТ и КМО РФ, 2000.</a:t>
            </a:r>
          </a:p>
          <a:p>
            <a:r>
              <a:rPr lang="ru-RU" sz="1600" dirty="0" smtClean="0"/>
              <a:t>11. </a:t>
            </a:r>
            <a:r>
              <a:rPr lang="ru-RU" sz="1600" dirty="0"/>
              <a:t>Крайнева  И.Н. Узлы  простые,  забавные,  сложные. ИЧП «Кристалл»  Невский  клуб С.-Пет., 1997.</a:t>
            </a:r>
          </a:p>
          <a:p>
            <a:r>
              <a:rPr lang="ru-RU" sz="1600" dirty="0" smtClean="0"/>
              <a:t>12. </a:t>
            </a:r>
            <a:r>
              <a:rPr lang="ru-RU" sz="1600" dirty="0" err="1"/>
              <a:t>Лукоянов</a:t>
            </a:r>
            <a:r>
              <a:rPr lang="ru-RU" sz="1600" dirty="0"/>
              <a:t>  Л.И. Самодельное  туристическое  снаряжение. Н: изд. «Нижегородская  ярмарка», 1997.</a:t>
            </a:r>
          </a:p>
          <a:p>
            <a:r>
              <a:rPr lang="ru-RU" sz="1600" dirty="0" smtClean="0"/>
              <a:t>13. </a:t>
            </a:r>
            <a:r>
              <a:rPr lang="ru-RU" sz="1600" dirty="0"/>
              <a:t>Михайлов  В.С., </a:t>
            </a:r>
            <a:r>
              <a:rPr lang="ru-RU" sz="1600" dirty="0" err="1"/>
              <a:t>Трушкина</a:t>
            </a:r>
            <a:r>
              <a:rPr lang="ru-RU" sz="1600" dirty="0"/>
              <a:t> Л.А.  Растения  на  вашем  столе. – М.: Сов. Россия, 1989.</a:t>
            </a:r>
          </a:p>
          <a:p>
            <a:r>
              <a:rPr lang="ru-RU" sz="1600" dirty="0" smtClean="0"/>
              <a:t>14. </a:t>
            </a:r>
            <a:r>
              <a:rPr lang="ru-RU" sz="1600" dirty="0"/>
              <a:t>Огородников  Б.И.  Туризм  и  спортивное  ориентирование. – М.: 1983.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15.  </a:t>
            </a:r>
            <a:r>
              <a:rPr lang="ru-RU" sz="1600" dirty="0" err="1"/>
              <a:t>Чеурин</a:t>
            </a:r>
            <a:r>
              <a:rPr lang="ru-RU" sz="1600" dirty="0"/>
              <a:t>  Г.С. Школа  экологического  выживания. – М.: «ОЛИМП», 1993.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44319110"/>
      </p:ext>
    </p:extLst>
  </p:cSld>
  <p:clrMapOvr>
    <a:masterClrMapping/>
  </p:clrMapOvr>
  <p:transition spd="med" advTm="3000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4" name="Рисунок 3" descr="image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16832"/>
            <a:ext cx="4211960" cy="4392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amping-tent-clipart-i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797152"/>
            <a:ext cx="1967936" cy="1656184"/>
          </a:xfrm>
          <a:prstGeom prst="rect">
            <a:avLst/>
          </a:prstGeom>
        </p:spPr>
      </p:pic>
      <p:pic>
        <p:nvPicPr>
          <p:cNvPr id="6" name="Рисунок 5" descr="wandel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5013176"/>
            <a:ext cx="1512168" cy="148696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700808"/>
            <a:ext cx="7056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 ВНИМАНИЕ!</a:t>
            </a:r>
            <a:endParaRPr lang="ru-RU" sz="4000" dirty="0"/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196752"/>
            <a:ext cx="8496943" cy="4929411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</a:rPr>
              <a:t>Фамилия, имя, отчество педагога  </a:t>
            </a:r>
            <a:r>
              <a:rPr lang="ru-RU" sz="1600" i="1" dirty="0">
                <a:solidFill>
                  <a:schemeClr val="tx1"/>
                </a:solidFill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</a:rPr>
              <a:t>Кузакова  Ирина Владимировна</a:t>
            </a:r>
            <a:r>
              <a:rPr lang="ru-RU" sz="1600" i="1" u="sng" dirty="0">
                <a:solidFill>
                  <a:schemeClr val="tx1"/>
                </a:solidFill>
              </a:rPr>
              <a:t> 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endParaRPr lang="ru-RU" sz="1600" dirty="0" smtClean="0">
              <a:solidFill>
                <a:schemeClr val="tx1"/>
              </a:solidFill>
            </a:endParaRP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Место </a:t>
            </a:r>
            <a:r>
              <a:rPr lang="ru-RU" sz="1600" dirty="0">
                <a:solidFill>
                  <a:schemeClr val="tx1"/>
                </a:solidFill>
              </a:rPr>
              <a:t>работы, занимаемая должность 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</a:rPr>
              <a:t>Муниципальное образовательное  учреждение дополнительного образования «Детско - юношеский цент» с. Чугуевка </a:t>
            </a:r>
            <a:r>
              <a:rPr lang="ru-RU" sz="1600" b="1" i="1" u="sng" dirty="0" err="1">
                <a:solidFill>
                  <a:schemeClr val="tx1"/>
                </a:solidFill>
              </a:rPr>
              <a:t>Чугуевского</a:t>
            </a:r>
            <a:r>
              <a:rPr lang="ru-RU" sz="1600" b="1" i="1" u="sng" dirty="0">
                <a:solidFill>
                  <a:schemeClr val="tx1"/>
                </a:solidFill>
              </a:rPr>
              <a:t>  района  Приморского  края,   педагог  дополнительного  образования </a:t>
            </a:r>
            <a:endParaRPr lang="ru-RU" sz="1600" dirty="0">
              <a:solidFill>
                <a:schemeClr val="tx1"/>
              </a:solidFill>
            </a:endParaRPr>
          </a:p>
          <a:p>
            <a:r>
              <a:rPr lang="ru-RU" sz="1600" b="1" i="1" u="sng" dirty="0">
                <a:solidFill>
                  <a:schemeClr val="tx1"/>
                </a:solidFill>
              </a:rPr>
              <a:t>туристического объединения «Романтики»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Дата рождения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i="1" u="sng" dirty="0">
                <a:solidFill>
                  <a:schemeClr val="tx1"/>
                </a:solidFill>
              </a:rPr>
              <a:t> 29 июля 1962 года 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Образование </a:t>
            </a:r>
            <a:r>
              <a:rPr lang="ru-RU" sz="1600" b="1" i="1" u="sng" dirty="0">
                <a:solidFill>
                  <a:schemeClr val="tx1"/>
                </a:solidFill>
              </a:rPr>
              <a:t>высшее, Уссурийский Государственный педагогический  институт 1993 год</a:t>
            </a:r>
            <a:r>
              <a:rPr lang="ru-RU" sz="1600" b="1" dirty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Квалификационная категория (для  педагога дополнительного  образования) </a:t>
            </a:r>
            <a:r>
              <a:rPr lang="ru-RU" sz="1600" b="1" i="1" u="sng" dirty="0">
                <a:solidFill>
                  <a:schemeClr val="tx1"/>
                </a:solidFill>
              </a:rPr>
              <a:t>высшая</a:t>
            </a:r>
            <a:r>
              <a:rPr lang="ru-RU" sz="1600" i="1" u="sng" dirty="0">
                <a:solidFill>
                  <a:schemeClr val="tx1"/>
                </a:solidFill>
              </a:rPr>
              <a:t>  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Какими государственными и ведомственными (отраслевыми) наградами награжден, даты награждения:</a:t>
            </a:r>
          </a:p>
          <a:p>
            <a:pPr lvl="0"/>
            <a:r>
              <a:rPr lang="ru-RU" sz="1600" b="1" i="1" dirty="0">
                <a:solidFill>
                  <a:schemeClr val="tx1"/>
                </a:solidFill>
              </a:rPr>
              <a:t>Почетная грамота департамента образования администрации Приморского  края, 2013 год;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b="1" i="1" dirty="0">
                <a:solidFill>
                  <a:schemeClr val="tx1"/>
                </a:solidFill>
              </a:rPr>
              <a:t>Почетная грамота министерства  образования </a:t>
            </a:r>
            <a:r>
              <a:rPr lang="ru-RU" sz="1600" b="1" i="1" dirty="0" smtClean="0">
                <a:solidFill>
                  <a:schemeClr val="tx1"/>
                </a:solidFill>
              </a:rPr>
              <a:t>и науки РФ</a:t>
            </a:r>
            <a:r>
              <a:rPr lang="ru-RU" sz="1600" b="1" i="1" dirty="0">
                <a:solidFill>
                  <a:schemeClr val="tx1"/>
                </a:solidFill>
              </a:rPr>
              <a:t>, 2014 год</a:t>
            </a:r>
            <a:r>
              <a:rPr lang="ru-RU" sz="1600" b="1" i="1" dirty="0" smtClean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Стаж работы: общий </a:t>
            </a:r>
            <a:r>
              <a:rPr lang="ru-RU" sz="1600" i="1" u="sng" dirty="0">
                <a:solidFill>
                  <a:schemeClr val="tx1"/>
                </a:solidFill>
              </a:rPr>
              <a:t>  </a:t>
            </a:r>
            <a:r>
              <a:rPr lang="ru-RU" sz="1600" b="1" i="1" u="sng" dirty="0" smtClean="0">
                <a:solidFill>
                  <a:schemeClr val="tx1"/>
                </a:solidFill>
              </a:rPr>
              <a:t>38 </a:t>
            </a:r>
            <a:r>
              <a:rPr lang="ru-RU" sz="1600" b="1" i="1" u="sng" dirty="0">
                <a:solidFill>
                  <a:schemeClr val="tx1"/>
                </a:solidFill>
              </a:rPr>
              <a:t>лет,</a:t>
            </a:r>
            <a:r>
              <a:rPr lang="ru-RU" sz="1600" dirty="0">
                <a:solidFill>
                  <a:schemeClr val="tx1"/>
                </a:solidFill>
              </a:rPr>
              <a:t> педагогический  </a:t>
            </a:r>
            <a:r>
              <a:rPr lang="ru-RU" sz="1600" i="1" u="sng" dirty="0">
                <a:solidFill>
                  <a:schemeClr val="tx1"/>
                </a:solidFill>
              </a:rPr>
              <a:t> </a:t>
            </a:r>
            <a:r>
              <a:rPr lang="ru-RU" sz="1600" b="1" i="1" u="sng" dirty="0" smtClean="0">
                <a:solidFill>
                  <a:schemeClr val="tx1"/>
                </a:solidFill>
              </a:rPr>
              <a:t>35 </a:t>
            </a:r>
            <a:r>
              <a:rPr lang="ru-RU" sz="1600" b="1" i="1" u="sng" dirty="0">
                <a:solidFill>
                  <a:schemeClr val="tx1"/>
                </a:solidFill>
              </a:rPr>
              <a:t>лет</a:t>
            </a:r>
            <a:endParaRPr lang="ru-RU" sz="1600" dirty="0">
              <a:solidFill>
                <a:schemeClr val="tx1"/>
              </a:solidFill>
            </a:endParaRPr>
          </a:p>
          <a:p>
            <a:pPr lvl="0"/>
            <a:r>
              <a:rPr lang="ru-RU" sz="1600" dirty="0">
                <a:solidFill>
                  <a:schemeClr val="tx1"/>
                </a:solidFill>
              </a:rPr>
              <a:t>Стаж работы в данном коллективе </a:t>
            </a:r>
            <a:r>
              <a:rPr lang="ru-RU" sz="1600" b="1" i="1" u="sng" dirty="0" smtClean="0">
                <a:solidFill>
                  <a:schemeClr val="tx1"/>
                </a:solidFill>
              </a:rPr>
              <a:t>34 года.</a:t>
            </a:r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i="1" dirty="0">
                <a:solidFill>
                  <a:schemeClr val="tx1"/>
                </a:solidFill>
              </a:rPr>
              <a:t> </a:t>
            </a:r>
            <a:endParaRPr lang="ru-RU" sz="1600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 РАЗДЕЛ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26038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«Осуществи  свою  мечту  как  мы»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Пользователь\мама\DSC04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352928" cy="4968551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3819138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1" y="1196752"/>
            <a:ext cx="676875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Свой  педагогический стаж я  начала с  31.10.1984 года.  Работая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ещё  руководителем  кружка  «Кройка  и  шитьё» в «Доме пионеров  и  школьников» я  обратила  внимание  на  то,  что  ребят, а  особенно  мальчиков  влекут  за  собой  выходы  в  природу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И вот однажды поговорив со своей сотрудницей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Панковецкой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О.Н., которая  постоянно  повторяла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заученную  фразу: «Наши  кружки  направлены на работу  только  с  девчонками: «Цветоделие»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(одни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девочки),  ИЗО  «Радуга» (мальчиков  мало), «Золушка» (пошив  одежды – одни  девочки),  «Вязание» (одни  девочки),   «Малышок» (девочек  и  мальчиков  пополам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1- 4 классы),  Танцевальный  «Сюрприз»  (одни  девчонки), «Мягкая  игрушка» (мальчишек  почти  нет),  «Живой  уголок» (девочек  и  мальчиков    пополам  и  то все 1-4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класс).  Я  подумала  что  неплохо бы  было  организовать  кружок для  мальчишек  «Рюкзачок».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Но  что  такое  туризм, я честно  себе  даже  не  представляла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836712"/>
            <a:ext cx="66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Условия возникновения и становления опыта.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7668953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46658"/>
            <a:ext cx="784887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Стала  подыскивать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нужную  литературу,  и  отвечать  самой  себе  на  поставленный  вопрос.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Что же такое туризм?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Туризм – это средство познания своего края, а также средство физического и духовного развития, оздоровления, воспитания самостоятельности, формирования трудовых и прикладных навыков.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Развитие туризма невозможно без знания природных и культурно-исторических ресурсов, которыми обладает край.      Всесторонние знания о крае дает дисциплина «Краеведение».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Краеведение принадлежит к комплексным наукам. В самом термине «краеведение» заключено его определение. Оно изучает природу, историю, хозяйство, население края, его культуру, быт, то есть данная наука близка истории и географии, археологии и искусствоведению, этнографии и другим наукам. 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Краеведение рассматривается как неотъемлемый элемент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регионального компонента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образовательных стандартов, отражающего своеобразие  родного  края.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Бывая  на  разных  экскурсиях  по  Приморью  мы  с  ребятами  всё  больше  узнаём  родной  край,  его  своеобразный  горный  рельеф ,  обилие  дальневосточной  флоры и фауны.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3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-218152"/>
            <a:ext cx="73448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вот  однажды  осенью, а это  был 1990 год после  летнего судейства  на  туристическом  слёте, я  все  же  принимаю  решение  набрать  группу  туристов. Раньше  было  очень  просто  работать.  Я  взяла  у  методиста  Евдокимовой  Е.В.  типовую  образовательную программу  по  туризму и  написала  учебно -  тематическое планирование  на  год.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Каково  было   моё  удивление,  ко  мне  ребята  пошли  «валом».  Если  на  кружок  «Кройка  и  шитьё»  я  их  зазывала,  то  сюда  они  бежали  сами,  без  приглашения.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Конечно,  бесспорно  работать  на  свежем  воздухе,  да  ещё  и  на  верёвках  это  удел  всех  мальчишек,  но  и  девчата  мои тоже не  отставали. Им  всем  нравилось  ходить  в  походы  и  на  экскурсии,  ездить  по  всему  району  на  туристические  соревнования: а они  проходили  то в с. Ясном, то в с. Шумный,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то  и на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«Мостопоезде».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И  вот  наша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команда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омантики» год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  годом  потихоньку  выходит  в  лидеры. Только  лишь  потому,  что  в  школах  учителя  не  уделяют  им  столько  времени,  как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 на  своих  занятиях.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299778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479" y="-233886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13690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b="1" dirty="0"/>
              <a:t>Сущность опыта.</a:t>
            </a:r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И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теперь   работая   педагогом  дополнительного  образования   и проводя занятия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туристическом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объединении «Романтики»  по спортивному туризму, я отметила тенденцию, что ежегодно в моё  объединение  поступают всё больше и больше детей с недостаточным уровнем физического развития  и  слабым  здоровьем.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Это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приблизительно 25-35% от всей  группы.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Туризм позволяет детям с ослабленным здоровьем и разным уровнем физического развития и подготовленности заниматься  с разными физическими  нагрузками. На моих занятиях школьники получают дифференцированную физическую нагрузку, исходя из их уровня физического развития и подготовленности. Работая с детьми, я отметила, что у них возрастает интерес к этой деятельности, и занятия приносят им удовольствие.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Физическая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активность на занятиях соответствует допустимому уровню, и учащиеся справляются с нагрузками, не замечая их трудности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28147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4691"/>
            <a:ext cx="871296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этой целью мною была разработана и реализуется  образовательная  программа «Спортивно – оздоровительный  туризм».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smtClean="0"/>
              <a:t>Основной  целью </a:t>
            </a:r>
            <a:r>
              <a:rPr lang="ru-RU" dirty="0"/>
              <a:t>программы </a:t>
            </a:r>
            <a:r>
              <a:rPr lang="ru-RU" dirty="0" smtClean="0"/>
              <a:t>является</a:t>
            </a:r>
            <a:r>
              <a:rPr lang="ru-RU" dirty="0"/>
              <a:t>:</a:t>
            </a:r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пропаганда и популяризация  здорового образа  жизни  и </a:t>
            </a:r>
            <a:r>
              <a:rPr lang="ru-RU" dirty="0"/>
              <a:t>основ  безопасности  </a:t>
            </a:r>
            <a:r>
              <a:rPr lang="ru-RU" dirty="0" smtClean="0"/>
              <a:t>жизнедеятельности;</a:t>
            </a:r>
          </a:p>
          <a:p>
            <a:pPr lvl="0" algn="just"/>
            <a:r>
              <a:rPr lang="ru-RU" dirty="0"/>
              <a:t> </a:t>
            </a:r>
            <a:r>
              <a:rPr lang="ru-RU" dirty="0" smtClean="0"/>
              <a:t>       Программой  предусмотрены  следующие задачи:</a:t>
            </a:r>
          </a:p>
          <a:p>
            <a:r>
              <a:rPr lang="ru-RU" i="1" dirty="0"/>
              <a:t>Обучающие</a:t>
            </a:r>
            <a:r>
              <a:rPr lang="ru-RU" b="1" i="1" dirty="0"/>
              <a:t>:</a:t>
            </a:r>
            <a:endParaRPr lang="ru-RU" dirty="0"/>
          </a:p>
          <a:p>
            <a:r>
              <a:rPr lang="ru-RU" dirty="0"/>
              <a:t>- научить ориентироваться на незнакомой местности;</a:t>
            </a:r>
          </a:p>
          <a:p>
            <a:r>
              <a:rPr lang="ru-RU" dirty="0"/>
              <a:t>- научить составлять простейшие схемы маршрутов;</a:t>
            </a:r>
          </a:p>
          <a:p>
            <a:r>
              <a:rPr lang="ru-RU" dirty="0"/>
              <a:t>- осваивать методы наблюдения,  для определения своего местонахождения;</a:t>
            </a:r>
          </a:p>
          <a:p>
            <a:r>
              <a:rPr lang="ru-RU" dirty="0"/>
              <a:t>- научить умениям по оказанию  взаимопомощи  при  ч/с;</a:t>
            </a:r>
          </a:p>
          <a:p>
            <a:r>
              <a:rPr lang="ru-RU" dirty="0"/>
              <a:t>- научить технике пешего туризма;</a:t>
            </a:r>
          </a:p>
          <a:p>
            <a:r>
              <a:rPr lang="ru-RU" dirty="0"/>
              <a:t>- научить навыкам спортивного ориентирования, с целью дальнейшей профориентации.</a:t>
            </a:r>
          </a:p>
          <a:p>
            <a:r>
              <a:rPr lang="ru-RU" i="1" dirty="0"/>
              <a:t>Развивающие:</a:t>
            </a:r>
            <a:endParaRPr lang="ru-RU" dirty="0"/>
          </a:p>
          <a:p>
            <a:r>
              <a:rPr lang="ru-RU" dirty="0"/>
              <a:t>- повышение технического и тактического мастерства, при прохождении дистанций, имитирующих и воссоздающих экстремальные ситуации пребывания группы в естественных условиях;</a:t>
            </a:r>
          </a:p>
          <a:p>
            <a:r>
              <a:rPr lang="ru-RU" dirty="0"/>
              <a:t>- развивать волевые качества, умение принимать решения, брать на себя ответственность не только за себя, но и за окружающих;</a:t>
            </a:r>
          </a:p>
          <a:p>
            <a:r>
              <a:rPr lang="ru-RU" dirty="0"/>
              <a:t>- развивать память и внимание;</a:t>
            </a:r>
          </a:p>
          <a:p>
            <a:r>
              <a:rPr lang="ru-RU" dirty="0"/>
              <a:t>- развивать деловую и познавательную активность;</a:t>
            </a:r>
          </a:p>
          <a:p>
            <a:r>
              <a:rPr lang="ru-RU" dirty="0"/>
              <a:t>- развивать физическую и психическую выносливость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484700"/>
      </p:ext>
    </p:extLst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1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Воспитательные</a:t>
            </a:r>
            <a:r>
              <a:rPr lang="ru-RU" i="1" dirty="0"/>
              <a:t>:</a:t>
            </a:r>
            <a:endParaRPr lang="ru-RU" dirty="0"/>
          </a:p>
          <a:p>
            <a:r>
              <a:rPr lang="ru-RU" dirty="0"/>
              <a:t>- воспитывать патриотизм;</a:t>
            </a:r>
          </a:p>
          <a:p>
            <a:r>
              <a:rPr lang="ru-RU" dirty="0"/>
              <a:t>- воспитывать привычку рационально использовать свободное время;</a:t>
            </a:r>
          </a:p>
          <a:p>
            <a:r>
              <a:rPr lang="ru-RU" dirty="0"/>
              <a:t>- воспитывать чувство коллективизма</a:t>
            </a:r>
          </a:p>
          <a:p>
            <a:pPr fontAlgn="base"/>
            <a:r>
              <a:rPr lang="ru-RU" b="1" i="1" dirty="0"/>
              <a:t>Оздоровительные:</a:t>
            </a:r>
            <a:endParaRPr lang="ru-RU" dirty="0"/>
          </a:p>
          <a:p>
            <a:pPr fontAlgn="base"/>
            <a:r>
              <a:rPr lang="ru-RU" dirty="0"/>
              <a:t>   -  организация активного отдыха детей в период каникул;</a:t>
            </a:r>
          </a:p>
          <a:p>
            <a:pPr fontAlgn="base"/>
            <a:r>
              <a:rPr lang="ru-RU" dirty="0"/>
              <a:t>   -  укрепление физического здоровья обучающихся через включение в образовательный процесс большого блока общеразвивающих физических упражнений</a:t>
            </a:r>
            <a:r>
              <a:rPr lang="ru-RU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Программа предусматривает следующие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направления деятельности: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Внимательного отношения к своему здоровью всех участников образовательного процесса;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Сформированности здорового образа жизни в социуме;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Повышения мотивации обучения, следовательно, улучшения результатов всего образовательного процесса.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Новизна  моей  программы в  том,  что туристический  поход сочетает  в  себе активный  здоровый  отдых,  познание  и  освоение  своего  родного края,  что  ставит  его   в  ряд  наиболее  эффективных  методов  комплексного  воспитания  подрастающего  поколения.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7524776"/>
      </p:ext>
    </p:extLst>
  </p:cSld>
  <p:clrMapOvr>
    <a:masterClrMapping/>
  </p:clrMapOvr>
  <p:transition spd="med" advTm="3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267</TotalTime>
  <Words>1416</Words>
  <Application>Microsoft Office PowerPoint</Application>
  <PresentationFormat>Экран (4:3)</PresentationFormat>
  <Paragraphs>146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Обобщение педагогического опыта </vt:lpstr>
      <vt:lpstr>1 РАЗДЕЛ</vt:lpstr>
      <vt:lpstr>«Осуществи  свою  мечту  как  мы»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- укреплению нервно-психического здоровья; - закаливанию организма подростков; - укреплению опорно-двигательного аппарата; - формирования чувства коллективизма; - эколого-краеведческое воспитание; - патриотическое воспитание; -повышению двигательной активности и предупреждению угрозы развития гиподинамии. Для решения этих проблем в нашем ДЮЦ созданы все условия: -  создано туристическое объединение  «Романтики»; - оснащён креплениями спортивный  зал в спортивном  отделе  ДЮЦ; - в филиале  имеется трасса для занятий туристической техникой; - имеется спортивный инвентарь  для занятий туризмом (страховочные системы с карабинами, верёвки разной длины и диаметра, палатки, спальники, рюкзаки,  компасы и т.д.), спортивный инвентарь для занятий общей физической подготовкой. *Очень  не хватает  наличия современной спортивной площадки для уроков и тренировок по спортивным и подвижным играм.              </vt:lpstr>
      <vt:lpstr>Презентация PowerPoint</vt:lpstr>
      <vt:lpstr>Презентация PowerPoint</vt:lpstr>
      <vt:lpstr>Презентация PowerPoint</vt:lpstr>
      <vt:lpstr>                             Актуальность и перспективность опыта       Я работаю по теме самообразования «Оздоровительный  туризм». Моя педагогическая деятельность направлена на реализацию следующих задач: - адаптация учебного процесса к индивидуальным особенностям детей; - введение  здоровьесберегающих технологий  в  жизнь  ребят; - формирование единого образовательного пространства, обеспечивающего индивидуальное развитие ребенка и сохранение его здоровья.        Многие молодые люди, находясь под воздействием интенсивных и непрерывно возрастающих стрессовых ситуаций, не готовы к их определению, вследствие этого психоэмоционального напряжения возникают различные формы само разрушающегося поведения, такие как употребление наркотиков, алкоголя и других психоактивных веществ.           Можно сделать акцент на том, что необходимо обучить учащихся  новым    формам поведения, воспитывать стрессоустойчивую личность, способную самостоятельно, эффективно и ответственно строить свою жизнь. Заниматься  своим  физическим  здоровьем  самостоятельно.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педагогического опыта «Занятия спортивным туризмом как одно из условий сохранения и укрепления здоровья школьников.» </dc:title>
  <dc:creator>Admin</dc:creator>
  <cp:lastModifiedBy>Евдакимова</cp:lastModifiedBy>
  <cp:revision>33</cp:revision>
  <dcterms:created xsi:type="dcterms:W3CDTF">2016-03-14T05:59:30Z</dcterms:created>
  <dcterms:modified xsi:type="dcterms:W3CDTF">2019-11-19T02:35:49Z</dcterms:modified>
</cp:coreProperties>
</file>