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9" r:id="rId2"/>
    <p:sldId id="261" r:id="rId3"/>
    <p:sldId id="285" r:id="rId4"/>
    <p:sldId id="263" r:id="rId5"/>
    <p:sldId id="286" r:id="rId6"/>
    <p:sldId id="265" r:id="rId7"/>
    <p:sldId id="291" r:id="rId8"/>
    <p:sldId id="267" r:id="rId9"/>
    <p:sldId id="268" r:id="rId10"/>
    <p:sldId id="269" r:id="rId11"/>
    <p:sldId id="288" r:id="rId12"/>
    <p:sldId id="271" r:id="rId13"/>
    <p:sldId id="272" r:id="rId14"/>
    <p:sldId id="273" r:id="rId15"/>
    <p:sldId id="274" r:id="rId16"/>
    <p:sldId id="275" r:id="rId17"/>
    <p:sldId id="276" r:id="rId18"/>
    <p:sldId id="277" r:id="rId19"/>
    <p:sldId id="280" r:id="rId20"/>
    <p:sldId id="282" r:id="rId21"/>
    <p:sldId id="283" r:id="rId22"/>
    <p:sldId id="292" r:id="rId23"/>
    <p:sldId id="296"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083" autoAdjust="0"/>
    <p:restoredTop sz="94660"/>
  </p:normalViewPr>
  <p:slideViewPr>
    <p:cSldViewPr>
      <p:cViewPr>
        <p:scale>
          <a:sx n="48" d="100"/>
          <a:sy n="48" d="100"/>
        </p:scale>
        <p:origin x="-1224"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22D49836-1C66-4ABE-BBFA-E55198831950}" type="datetimeFigureOut">
              <a:rPr lang="ru-RU"/>
              <a:pPr>
                <a:defRPr/>
              </a:pPr>
              <a:t>21.05.2015</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525D663C-C408-4A99-B8CC-3862EBDF62F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56626E0B-DBB0-4EDE-AC53-80C81203CAE3}" type="datetimeFigureOut">
              <a:rPr lang="ru-RU"/>
              <a:pPr>
                <a:defRPr/>
              </a:pPr>
              <a:t>21.05.2015</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92A58614-A9D7-412E-A966-992BA927957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621AB2B7-287D-4BE7-ABA9-4A89F68686FC}" type="datetimeFigureOut">
              <a:rPr lang="ru-RU"/>
              <a:pPr>
                <a:defRPr/>
              </a:pPr>
              <a:t>21.05.2015</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1114A197-EDE5-4D68-812D-1F94458546A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9BF9D01B-95C1-4FD9-AAD5-F8CF0F70B1CF}" type="datetimeFigureOut">
              <a:rPr lang="ru-RU"/>
              <a:pPr>
                <a:defRPr/>
              </a:pPr>
              <a:t>21.05.2015</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824039A4-4576-4BA0-ADCC-4452BB46F5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E3653076-49CE-4F8F-995F-FE07144BAACA}" type="datetimeFigureOut">
              <a:rPr lang="ru-RU"/>
              <a:pPr>
                <a:defRPr/>
              </a:pPr>
              <a:t>21.05.2015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3D33E9D-9005-485C-A06B-EB8DD2F5763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D22DD748-32DD-49FE-9DD7-7DB26F0789FE}" type="datetimeFigureOut">
              <a:rPr lang="ru-RU"/>
              <a:pPr>
                <a:defRPr/>
              </a:pPr>
              <a:t>21.05.2015</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35A12B7F-72A7-4D57-92C1-67756339C0C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34AB4944-9A5F-4E5A-B4D5-98E6728147BF}" type="datetimeFigureOut">
              <a:rPr lang="ru-RU"/>
              <a:pPr>
                <a:defRPr/>
              </a:pPr>
              <a:t>21.05.2015</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E9F2AD77-2682-4971-A0FB-B40BDFF4BA4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93840185-A766-4B8E-A082-A61EDBA18AB2}" type="datetimeFigureOut">
              <a:rPr lang="ru-RU"/>
              <a:pPr>
                <a:defRPr/>
              </a:pPr>
              <a:t>21.05.2015</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8D4AD36E-E279-406C-A686-9394E370459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7502B25-DCE5-4720-B3DA-09DD4F8350E6}" type="datetimeFigureOut">
              <a:rPr lang="ru-RU"/>
              <a:pPr>
                <a:defRPr/>
              </a:pPr>
              <a:t>21.05.2015</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8304B00E-8A7A-4411-85A1-060AD3CE3C4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1E9D478C-1185-4026-AA53-091BFC9A7F14}" type="datetimeFigureOut">
              <a:rPr lang="ru-RU"/>
              <a:pPr>
                <a:defRPr/>
              </a:pPr>
              <a:t>21.05.2015</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B92294DE-7363-43F3-9DF9-21899F33080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ECD265B7-400C-4213-8F3A-25E179E3307E}" type="datetimeFigureOut">
              <a:rPr lang="ru-RU"/>
              <a:pPr>
                <a:defRPr/>
              </a:pPr>
              <a:t>21.05.2015</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D73C6FA-883E-4D8C-8927-E62917F9CC1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17E99F8-B4AD-47E2-A1C4-71B59382BE4F}" type="datetimeFigureOut">
              <a:rPr lang="ru-RU"/>
              <a:pPr>
                <a:defRPr/>
              </a:pPr>
              <a:t>21.05.2015</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0DF208C1-C7D1-47C5-B5EE-1F9E44E1C206}"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80" r:id="rId1"/>
    <p:sldLayoutId id="2147483779" r:id="rId2"/>
    <p:sldLayoutId id="2147483781" r:id="rId3"/>
    <p:sldLayoutId id="2147483778" r:id="rId4"/>
    <p:sldLayoutId id="2147483777" r:id="rId5"/>
    <p:sldLayoutId id="2147483776" r:id="rId6"/>
    <p:sldLayoutId id="2147483775" r:id="rId7"/>
    <p:sldLayoutId id="2147483774" r:id="rId8"/>
    <p:sldLayoutId id="2147483782" r:id="rId9"/>
    <p:sldLayoutId id="2147483773" r:id="rId10"/>
    <p:sldLayoutId id="214748377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7338"/>
            <a:ext cx="8229600" cy="4568825"/>
          </a:xfrm>
        </p:spPr>
        <p:txBody>
          <a:bodyPr>
            <a:normAutofit/>
          </a:bodyPr>
          <a:lstStyle/>
          <a:p>
            <a:pPr marL="0" indent="0" algn="ctr">
              <a:lnSpc>
                <a:spcPct val="150000"/>
              </a:lnSpc>
              <a:buFont typeface="Wingdings 2" pitchFamily="18" charset="2"/>
              <a:buNone/>
            </a:pPr>
            <a:r>
              <a:rPr lang="ru-RU" sz="4000" smtClean="0">
                <a:latin typeface="Times New Roman" pitchFamily="18" charset="0"/>
                <a:cs typeface="Times New Roman" pitchFamily="18" charset="0"/>
              </a:rPr>
              <a:t>Муниципальное бюджетное образовательное учреждение дополнительного образования детей «Детско-юношеский центр» </a:t>
            </a:r>
            <a:endParaRPr lang="ru-RU" sz="4000" smtClean="0">
              <a:ea typeface="Calibri" pitchFamily="34" charset="0"/>
              <a:cs typeface="Times New Roman" pitchFamily="18" charset="0"/>
            </a:endParaRPr>
          </a:p>
          <a:p>
            <a:pPr marL="0" indent="0"/>
            <a:endParaRPr lang="ru-R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8038" y="908050"/>
            <a:ext cx="5688012" cy="5949950"/>
          </a:xfrm>
        </p:spPr>
        <p:txBody>
          <a:bodyPr>
            <a:normAutofit/>
          </a:bodyPr>
          <a:lstStyle/>
          <a:p>
            <a:pPr marL="0" indent="0">
              <a:lnSpc>
                <a:spcPct val="80000"/>
              </a:lnSpc>
              <a:buFont typeface="Wingdings 2" pitchFamily="18" charset="2"/>
              <a:buNone/>
            </a:pPr>
            <a:r>
              <a:rPr lang="ru-RU" sz="2200" smtClean="0">
                <a:latin typeface="Times New Roman" pitchFamily="18" charset="0"/>
              </a:rPr>
              <a:t>     Совместная коллективная деятельность детей и взрослых, это когда все члены коллектива участвуют в планировании, подготовке, осуществлении и анализе любого дела. Мотивом деятельности детей является стремление к самовыражению и самосовершенствованию.     	                            </a:t>
            </a:r>
          </a:p>
          <a:p>
            <a:pPr marL="0" indent="0">
              <a:lnSpc>
                <a:spcPct val="80000"/>
              </a:lnSpc>
              <a:buFont typeface="Wingdings 2" pitchFamily="18" charset="2"/>
              <a:buNone/>
            </a:pPr>
            <a:r>
              <a:rPr lang="ru-RU" sz="2200" smtClean="0">
                <a:latin typeface="Times New Roman" pitchFamily="18" charset="0"/>
              </a:rPr>
              <a:t>       Оценивание результатов – похвала за инициативу, выставка, награждение.	                        </a:t>
            </a:r>
          </a:p>
          <a:p>
            <a:pPr marL="0" indent="0">
              <a:lnSpc>
                <a:spcPct val="80000"/>
              </a:lnSpc>
              <a:buFont typeface="Wingdings 2" pitchFamily="18" charset="2"/>
              <a:buNone/>
            </a:pPr>
            <a:r>
              <a:rPr lang="ru-RU" sz="2200" smtClean="0">
                <a:latin typeface="Times New Roman" pitchFamily="18" charset="0"/>
              </a:rPr>
              <a:t>       Я применяю в своей работе технологии творчества:                                                                                   -  свободные группы, в которых ребенок чувствует себя раскованно;                                                                                                       -  педагогика сотрудничества, сотворчества;	                                                        -  применение методик коллективной работы: мозговая атака, творческая дискуссия;                                                                                -  стремление к творчеству, самовыражению, самореализации.</a:t>
            </a:r>
            <a:endParaRPr lang="ru-RU" sz="2000" smtClean="0"/>
          </a:p>
        </p:txBody>
      </p:sp>
      <p:pic>
        <p:nvPicPr>
          <p:cNvPr id="22530" name="Picture 2"/>
          <p:cNvPicPr>
            <a:picLocks noChangeAspect="1" noChangeArrowheads="1"/>
          </p:cNvPicPr>
          <p:nvPr/>
        </p:nvPicPr>
        <p:blipFill>
          <a:blip r:embed="rId2"/>
          <a:srcRect/>
          <a:stretch>
            <a:fillRect/>
          </a:stretch>
        </p:blipFill>
        <p:spPr bwMode="auto">
          <a:xfrm>
            <a:off x="179388" y="981075"/>
            <a:ext cx="295275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4"/>
          </p:nvPr>
        </p:nvSpPr>
        <p:spPr>
          <a:xfrm>
            <a:off x="4140200" y="1196975"/>
            <a:ext cx="5003800" cy="5164138"/>
          </a:xfrm>
        </p:spPr>
        <p:txBody>
          <a:bodyPr>
            <a:normAutofit/>
          </a:bodyPr>
          <a:lstStyle/>
          <a:p>
            <a:pPr marL="392113" lvl="1" indent="0">
              <a:lnSpc>
                <a:spcPct val="80000"/>
              </a:lnSpc>
              <a:buClr>
                <a:srgbClr val="0F6FC6"/>
              </a:buClr>
              <a:buFont typeface="Wingdings 2" pitchFamily="18" charset="2"/>
              <a:buNone/>
            </a:pPr>
            <a:r>
              <a:rPr lang="ru-RU" sz="2200" smtClean="0">
                <a:solidFill>
                  <a:srgbClr val="000000"/>
                </a:solidFill>
                <a:latin typeface="Times New Roman" pitchFamily="18" charset="0"/>
              </a:rPr>
              <a:t> </a:t>
            </a:r>
            <a:r>
              <a:rPr lang="ru-RU" sz="2200" u="sng" smtClean="0">
                <a:solidFill>
                  <a:srgbClr val="000000"/>
                </a:solidFill>
                <a:latin typeface="Times New Roman" pitchFamily="18" charset="0"/>
              </a:rPr>
              <a:t>2. Развитие интереса и способностей детей в индивидуальной деятельность ребенка.</a:t>
            </a:r>
            <a:endParaRPr lang="ru-RU" sz="2200" smtClean="0">
              <a:solidFill>
                <a:srgbClr val="000000"/>
              </a:solidFill>
              <a:latin typeface="Times New Roman" pitchFamily="18" charset="0"/>
            </a:endParaRPr>
          </a:p>
          <a:p>
            <a:pPr marL="392113" lvl="1" indent="0">
              <a:lnSpc>
                <a:spcPct val="80000"/>
              </a:lnSpc>
              <a:buClr>
                <a:srgbClr val="0F6FC6"/>
              </a:buClr>
              <a:buFont typeface="Wingdings 2" pitchFamily="18" charset="2"/>
              <a:buNone/>
            </a:pPr>
            <a:r>
              <a:rPr lang="ru-RU" sz="2200" smtClean="0">
                <a:solidFill>
                  <a:srgbClr val="000000"/>
                </a:solidFill>
                <a:latin typeface="Times New Roman" pitchFamily="18" charset="0"/>
              </a:rPr>
              <a:t>          Данный вид обучение преподаётся как нормативно-сообразная деятельность общества, максимальное развитие индивидуальных познавательных способностей ребенка на основе использования имеющегося у него опыта жизнедеятельности. В учреждении дополнительного образования детей осуществляется  со стороны  учащегося, потому что он идет заниматься в том направлении, в котором ему интересно.</a:t>
            </a:r>
            <a:r>
              <a:rPr lang="ru-RU" sz="2200" smtClean="0">
                <a:solidFill>
                  <a:srgbClr val="00B0F0"/>
                </a:solidFill>
                <a:latin typeface="Times New Roman" pitchFamily="18" charset="0"/>
                <a:cs typeface="Times New Roman" pitchFamily="18" charset="0"/>
              </a:rPr>
              <a:t> </a:t>
            </a:r>
            <a:r>
              <a:rPr lang="ru-RU" sz="1900" smtClean="0">
                <a:solidFill>
                  <a:srgbClr val="00B0F0"/>
                </a:solidFill>
                <a:latin typeface="Times New Roman" pitchFamily="18" charset="0"/>
                <a:cs typeface="Times New Roman" pitchFamily="18" charset="0"/>
              </a:rPr>
              <a:t>	</a:t>
            </a:r>
            <a:endParaRPr lang="ru-RU" sz="1600" smtClean="0"/>
          </a:p>
        </p:txBody>
      </p:sp>
      <p:pic>
        <p:nvPicPr>
          <p:cNvPr id="23554" name="Picture 2" descr="C:\Users\андрей\Desktop\фоторгафии для презентации\P051214_15.24.jpg"/>
          <p:cNvPicPr>
            <a:picLocks noGrp="1" noChangeAspect="1" noChangeArrowheads="1"/>
          </p:cNvPicPr>
          <p:nvPr>
            <p:ph sz="quarter" idx="2"/>
          </p:nvPr>
        </p:nvPicPr>
        <p:blipFill>
          <a:blip r:embed="rId2"/>
          <a:srcRect/>
          <a:stretch>
            <a:fillRect/>
          </a:stretch>
        </p:blipFill>
        <p:spPr>
          <a:xfrm>
            <a:off x="457200" y="1196975"/>
            <a:ext cx="3898900" cy="47561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8038" y="908050"/>
            <a:ext cx="5795962" cy="5689600"/>
          </a:xfrm>
        </p:spPr>
        <p:txBody>
          <a:bodyPr>
            <a:normAutofit/>
          </a:bodyPr>
          <a:lstStyle/>
          <a:p>
            <a:pPr marL="0" indent="0">
              <a:lnSpc>
                <a:spcPct val="80000"/>
              </a:lnSpc>
              <a:buFont typeface="Wingdings 2" pitchFamily="18" charset="2"/>
              <a:buNone/>
            </a:pPr>
            <a:r>
              <a:rPr lang="ru-RU" sz="2200" smtClean="0">
                <a:latin typeface="Times New Roman" pitchFamily="18" charset="0"/>
                <a:cs typeface="Times New Roman" pitchFamily="18" charset="0"/>
              </a:rPr>
              <a:t>           Индивидуальная практическая работа проходит в виде - наблюдения за точнос­тью выполнения петель, простых схем. Практическая помощь педагога – это устранение ошибок. Обращается внимание на правильную посадку, постановку рук, положение крючка и натяжки нити во время работы.</a:t>
            </a:r>
            <a:r>
              <a:rPr lang="ru-RU" sz="2200" b="1" smtClean="0">
                <a:latin typeface="Times New Roman" pitchFamily="18" charset="0"/>
                <a:cs typeface="Times New Roman" pitchFamily="18" charset="0"/>
              </a:rPr>
              <a:t>                                  			</a:t>
            </a:r>
            <a:r>
              <a:rPr lang="ru-RU" sz="2200" smtClean="0">
                <a:latin typeface="Times New Roman" pitchFamily="18" charset="0"/>
                <a:cs typeface="Times New Roman" pitchFamily="18" charset="0"/>
              </a:rPr>
              <a:t>В индивидуальной работе</a:t>
            </a:r>
            <a:r>
              <a:rPr lang="ru-RU" sz="2200" b="1" smtClean="0">
                <a:latin typeface="Times New Roman" pitchFamily="18" charset="0"/>
                <a:cs typeface="Times New Roman" pitchFamily="18" charset="0"/>
              </a:rPr>
              <a:t> </a:t>
            </a:r>
            <a:r>
              <a:rPr lang="ru-RU" sz="2200" smtClean="0">
                <a:latin typeface="Times New Roman" pitchFamily="18" charset="0"/>
                <a:cs typeface="Times New Roman" pitchFamily="18" charset="0"/>
              </a:rPr>
              <a:t>раскрываются творческие способностей ребенка и его ценности, утверждение в кругу сверстников. Значима роль в интеллектуальном и эстетическом развитии каждого ребенка. У учащихся развиваются качества - такие как трудолюбие, внимательность, аккуратность, усидчивость, чувство меры. Воспитывается индивидуальный художественный вкус, стимул, инициатива, творческая личность.</a:t>
            </a:r>
            <a:r>
              <a:rPr lang="ru-RU" sz="2200" smtClean="0">
                <a:latin typeface="Times New Roman" pitchFamily="18" charset="0"/>
              </a:rPr>
              <a:t>	</a:t>
            </a:r>
            <a:endParaRPr lang="ru-RU" sz="2000" smtClean="0"/>
          </a:p>
        </p:txBody>
      </p:sp>
      <p:pic>
        <p:nvPicPr>
          <p:cNvPr id="24578" name="Picture 2"/>
          <p:cNvPicPr>
            <a:picLocks noChangeAspect="1" noChangeArrowheads="1"/>
          </p:cNvPicPr>
          <p:nvPr/>
        </p:nvPicPr>
        <p:blipFill>
          <a:blip r:embed="rId2"/>
          <a:srcRect/>
          <a:stretch>
            <a:fillRect/>
          </a:stretch>
        </p:blipFill>
        <p:spPr bwMode="auto">
          <a:xfrm>
            <a:off x="504825" y="1268413"/>
            <a:ext cx="2362200" cy="2387600"/>
          </a:xfrm>
          <a:prstGeom prst="rect">
            <a:avLst/>
          </a:prstGeom>
          <a:noFill/>
          <a:ln w="9525">
            <a:no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469900" y="3933825"/>
            <a:ext cx="2432050"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1075"/>
            <a:ext cx="8229600" cy="3024188"/>
          </a:xfrm>
        </p:spPr>
        <p:txBody>
          <a:bodyPr>
            <a:normAutofit/>
          </a:bodyPr>
          <a:lstStyle/>
          <a:p>
            <a:pPr marL="0" indent="0">
              <a:lnSpc>
                <a:spcPct val="80000"/>
              </a:lnSpc>
              <a:buFont typeface="Wingdings 2" pitchFamily="18" charset="2"/>
              <a:buNone/>
            </a:pPr>
            <a:r>
              <a:rPr lang="ru-RU" sz="2000" smtClean="0">
                <a:latin typeface="Times New Roman" pitchFamily="18" charset="0"/>
              </a:rPr>
              <a:t>	</a:t>
            </a:r>
            <a:r>
              <a:rPr lang="ru-RU" sz="2200" smtClean="0">
                <a:latin typeface="Times New Roman" pitchFamily="18" charset="0"/>
              </a:rPr>
              <a:t>Содержание, методы и приемы технологии личностно-ориентированного обучения направлены прежде всего на то, чтобы раскрыть и использовать субъективный опыт каждого ученика, помочь становлению личности путем организации познавательной деятельности.	</a:t>
            </a:r>
            <a:r>
              <a:rPr lang="ru-RU" sz="2200" smtClean="0">
                <a:solidFill>
                  <a:srgbClr val="7030A0"/>
                </a:solidFill>
                <a:latin typeface="Times New Roman" pitchFamily="18" charset="0"/>
              </a:rPr>
              <a:t>	</a:t>
            </a:r>
          </a:p>
          <a:p>
            <a:pPr marL="0" indent="0">
              <a:lnSpc>
                <a:spcPct val="80000"/>
              </a:lnSpc>
              <a:buFont typeface="Wingdings 2" pitchFamily="18" charset="2"/>
              <a:buNone/>
            </a:pPr>
            <a:r>
              <a:rPr lang="ru-RU" sz="2200" smtClean="0">
                <a:solidFill>
                  <a:srgbClr val="7030A0"/>
                </a:solidFill>
                <a:latin typeface="Times New Roman" pitchFamily="18" charset="0"/>
              </a:rPr>
              <a:t>	</a:t>
            </a:r>
            <a:r>
              <a:rPr lang="ru-RU" sz="2200" smtClean="0">
                <a:latin typeface="Times New Roman" pitchFamily="18" charset="0"/>
              </a:rPr>
              <a:t>Моя</a:t>
            </a:r>
            <a:r>
              <a:rPr lang="ru-RU" sz="2200" smtClean="0">
                <a:solidFill>
                  <a:srgbClr val="7030A0"/>
                </a:solidFill>
                <a:latin typeface="Times New Roman" pitchFamily="18" charset="0"/>
              </a:rPr>
              <a:t> </a:t>
            </a:r>
            <a:r>
              <a:rPr lang="ru-RU" sz="2200" smtClean="0">
                <a:latin typeface="Times New Roman" pitchFamily="18" charset="0"/>
              </a:rPr>
              <a:t>задача – не «давать» материал, а пробудить интерес, раскрыть возможности каждого, организовать совместную познавательную, творческую деятельность каждого ребенка.	</a:t>
            </a:r>
            <a:endParaRPr lang="ru-RU" sz="2200" smtClean="0"/>
          </a:p>
        </p:txBody>
      </p:sp>
      <p:pic>
        <p:nvPicPr>
          <p:cNvPr id="25602" name="Picture 2"/>
          <p:cNvPicPr>
            <a:picLocks noChangeAspect="1" noChangeArrowheads="1"/>
          </p:cNvPicPr>
          <p:nvPr/>
        </p:nvPicPr>
        <p:blipFill>
          <a:blip r:embed="rId2"/>
          <a:srcRect/>
          <a:stretch>
            <a:fillRect/>
          </a:stretch>
        </p:blipFill>
        <p:spPr bwMode="auto">
          <a:xfrm>
            <a:off x="3419475" y="3462338"/>
            <a:ext cx="2298700" cy="2603500"/>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5940425" y="3462338"/>
            <a:ext cx="2446338" cy="2603500"/>
          </a:xfrm>
          <a:prstGeom prst="rect">
            <a:avLst/>
          </a:prstGeom>
          <a:noFill/>
          <a:ln w="9525">
            <a:noFill/>
            <a:miter lim="800000"/>
            <a:headEnd/>
            <a:tailEnd/>
          </a:ln>
        </p:spPr>
      </p:pic>
      <p:pic>
        <p:nvPicPr>
          <p:cNvPr id="25604" name="Picture 5"/>
          <p:cNvPicPr>
            <a:picLocks noChangeAspect="1" noChangeArrowheads="1"/>
          </p:cNvPicPr>
          <p:nvPr/>
        </p:nvPicPr>
        <p:blipFill>
          <a:blip r:embed="rId4"/>
          <a:srcRect/>
          <a:stretch>
            <a:fillRect/>
          </a:stretch>
        </p:blipFill>
        <p:spPr bwMode="auto">
          <a:xfrm>
            <a:off x="895350" y="3462338"/>
            <a:ext cx="2173288" cy="259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050"/>
            <a:ext cx="8507413" cy="5949950"/>
          </a:xfrm>
        </p:spPr>
        <p:txBody>
          <a:bodyPr>
            <a:normAutofit/>
          </a:bodyPr>
          <a:lstStyle/>
          <a:p>
            <a:pPr marL="0" indent="0">
              <a:lnSpc>
                <a:spcPct val="90000"/>
              </a:lnSpc>
              <a:buFont typeface="Wingdings 2" pitchFamily="18" charset="2"/>
              <a:buNone/>
            </a:pPr>
            <a:r>
              <a:rPr lang="ru-RU" sz="2800" smtClean="0">
                <a:latin typeface="Times New Roman" pitchFamily="18" charset="0"/>
              </a:rPr>
              <a:t>	</a:t>
            </a:r>
            <a:r>
              <a:rPr lang="ru-RU" sz="2800" b="1" smtClean="0">
                <a:latin typeface="Times New Roman" pitchFamily="18" charset="0"/>
              </a:rPr>
              <a:t>Я применяю в своей практике технологию проведения учебного занятия, которое предполагает несколько этапов:	                                                                                             -  Ориентационный этап </a:t>
            </a:r>
            <a:r>
              <a:rPr lang="ru-RU" sz="2800" smtClean="0">
                <a:latin typeface="Times New Roman" pitchFamily="18" charset="0"/>
              </a:rPr>
              <a:t>(договорной). Я  договаривается с детьми, о том, как они будут работать, к чему стремиться, чего достигнут. Каждый отвечает за результаты своего труда и имеет возможность работать на разных уровнях, которые выбирает самостоятельно.	 </a:t>
            </a:r>
          </a:p>
          <a:p>
            <a:pPr marL="0" indent="0">
              <a:lnSpc>
                <a:spcPct val="90000"/>
              </a:lnSpc>
              <a:buFont typeface="Wingdings 2" pitchFamily="18" charset="2"/>
              <a:buNone/>
            </a:pPr>
            <a:r>
              <a:rPr lang="ru-RU" sz="2800" smtClean="0">
                <a:latin typeface="Times New Roman" pitchFamily="18" charset="0"/>
              </a:rPr>
              <a:t>-  </a:t>
            </a:r>
            <a:r>
              <a:rPr lang="ru-RU" sz="2800" b="1" smtClean="0">
                <a:latin typeface="Times New Roman" pitchFamily="18" charset="0"/>
              </a:rPr>
              <a:t>Подготовительный этап</a:t>
            </a:r>
            <a:r>
              <a:rPr lang="ru-RU" sz="2800" smtClean="0">
                <a:latin typeface="Times New Roman" pitchFamily="18" charset="0"/>
              </a:rPr>
              <a:t>. Дидактическая задача – обеспечить мотивацию, актуализировать опорные знания и умения. Необходимо объяснить, почему это нужно научиться делать, где это пригодиться и почему без этого нельзя. На этом этапе вводный контроль -упражнение. </a:t>
            </a:r>
            <a:endParaRPr lang="ru-RU"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981075"/>
            <a:ext cx="8424862" cy="3240088"/>
          </a:xfrm>
        </p:spPr>
        <p:txBody>
          <a:bodyPr>
            <a:normAutofit/>
          </a:bodyPr>
          <a:lstStyle/>
          <a:p>
            <a:pPr marL="0" indent="0">
              <a:lnSpc>
                <a:spcPct val="80000"/>
              </a:lnSpc>
              <a:buFont typeface="Wingdings 2" pitchFamily="18" charset="2"/>
              <a:buNone/>
            </a:pPr>
            <a:r>
              <a:rPr lang="ru-RU" sz="2000" smtClean="0">
                <a:solidFill>
                  <a:srgbClr val="000000"/>
                </a:solidFill>
                <a:latin typeface="Times New Roman" pitchFamily="18" charset="0"/>
              </a:rPr>
              <a:t>	</a:t>
            </a:r>
            <a:r>
              <a:rPr lang="ru-RU" sz="2500" smtClean="0">
                <a:solidFill>
                  <a:srgbClr val="000000"/>
                </a:solidFill>
                <a:latin typeface="Times New Roman" pitchFamily="18" charset="0"/>
              </a:rPr>
              <a:t>Дидактическая задача – восстановить в памяти все то, на чем строиться занятие.</a:t>
            </a:r>
            <a:endParaRPr lang="ru-RU" sz="2500" smtClean="0">
              <a:latin typeface="Times New Roman" pitchFamily="18" charset="0"/>
            </a:endParaRPr>
          </a:p>
          <a:p>
            <a:pPr marL="0" indent="0">
              <a:lnSpc>
                <a:spcPct val="80000"/>
              </a:lnSpc>
              <a:buFontTx/>
              <a:buChar char="-"/>
            </a:pPr>
            <a:r>
              <a:rPr lang="ru-RU" sz="2500" b="1" smtClean="0">
                <a:latin typeface="Times New Roman" pitchFamily="18" charset="0"/>
              </a:rPr>
              <a:t>Основной этап </a:t>
            </a:r>
            <a:r>
              <a:rPr lang="ru-RU" sz="2500" smtClean="0">
                <a:latin typeface="Times New Roman" pitchFamily="18" charset="0"/>
              </a:rPr>
              <a:t>– усвоение знаний и умений. Учебная информация излагается кратко, с опорой на образцы. Затем дети должны перейти на самостоятельную работу и взаимопроверку. Основной принцип – каждый добывает знания сам.                                                    </a:t>
            </a:r>
          </a:p>
          <a:p>
            <a:pPr marL="0" indent="0">
              <a:lnSpc>
                <a:spcPct val="80000"/>
              </a:lnSpc>
              <a:buFontTx/>
              <a:buChar char="-"/>
            </a:pPr>
            <a:r>
              <a:rPr lang="ru-RU" sz="2500" b="1" smtClean="0">
                <a:latin typeface="Times New Roman" pitchFamily="18" charset="0"/>
              </a:rPr>
              <a:t>Итоговый этап </a:t>
            </a:r>
            <a:r>
              <a:rPr lang="ru-RU" sz="2500" smtClean="0">
                <a:latin typeface="Times New Roman" pitchFamily="18" charset="0"/>
              </a:rPr>
              <a:t>– оценка лучших работ, ответов, обобщение пройденного на занятии.</a:t>
            </a:r>
            <a:r>
              <a:rPr lang="ru-RU" sz="2200" smtClean="0">
                <a:latin typeface="Times New Roman" pitchFamily="18" charset="0"/>
              </a:rPr>
              <a:t>				</a:t>
            </a:r>
            <a:endParaRPr lang="ru-RU" sz="2000" smtClean="0"/>
          </a:p>
        </p:txBody>
      </p:sp>
      <p:pic>
        <p:nvPicPr>
          <p:cNvPr id="27650" name="Picture 2"/>
          <p:cNvPicPr>
            <a:picLocks noChangeAspect="1" noChangeArrowheads="1"/>
          </p:cNvPicPr>
          <p:nvPr/>
        </p:nvPicPr>
        <p:blipFill>
          <a:blip r:embed="rId2"/>
          <a:srcRect/>
          <a:stretch>
            <a:fillRect/>
          </a:stretch>
        </p:blipFill>
        <p:spPr bwMode="auto">
          <a:xfrm>
            <a:off x="2843213" y="3981450"/>
            <a:ext cx="3767137" cy="266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150"/>
            <a:ext cx="8507413" cy="6165850"/>
          </a:xfrm>
        </p:spPr>
        <p:txBody>
          <a:bodyPr>
            <a:normAutofit/>
          </a:bodyPr>
          <a:lstStyle/>
          <a:p>
            <a:pPr indent="0">
              <a:lnSpc>
                <a:spcPct val="105000"/>
              </a:lnSpc>
              <a:spcAft>
                <a:spcPts val="1000"/>
              </a:spcAft>
              <a:buFont typeface="Wingdings 2" pitchFamily="18" charset="2"/>
              <a:buNone/>
            </a:pPr>
            <a:r>
              <a:rPr lang="ru-RU" sz="2800" smtClean="0">
                <a:latin typeface="Times New Roman" pitchFamily="18" charset="0"/>
                <a:ea typeface="Calibri" pitchFamily="34" charset="0"/>
                <a:cs typeface="Times New Roman" pitchFamily="18" charset="0"/>
              </a:rPr>
              <a:t>	Индивидуальное обучения означает организацию учебного процесса, при которой выбор способов, приёмов, темпа обучения обусловлен индивидуальными особенностями детей.							Главным достоинством индивидуального обучения является то, что оно позволяет адаптировать содержание, методы, формы, темп  обучения к индивидуальным особенностям каждого ученика, следить за его продвижением в обучении, вносить необходимую коррекцию. Это позволяет ученику работать экономно, контролировать свои затраты, что гарантирует успех в обучении.</a:t>
            </a:r>
            <a:endParaRPr lang="ru-RU" sz="1800" smtClean="0">
              <a:latin typeface="Calibri" pitchFamily="34" charset="0"/>
              <a:ea typeface="Calibri" pitchFamily="34" charset="0"/>
              <a:cs typeface="Times New Roman" pitchFamily="18" charset="0"/>
            </a:endParaRPr>
          </a:p>
          <a:p>
            <a:pPr indent="0">
              <a:lnSpc>
                <a:spcPct val="90000"/>
              </a:lnSpc>
            </a:pPr>
            <a:endParaRPr lang="ru-RU"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050"/>
            <a:ext cx="8229600" cy="2881313"/>
          </a:xfrm>
        </p:spPr>
        <p:txBody>
          <a:bodyPr>
            <a:normAutofit fontScale="85000" lnSpcReduction="20000"/>
          </a:bodyPr>
          <a:lstStyle/>
          <a:p>
            <a:pPr marL="274320" indent="0" fontAlgn="auto">
              <a:lnSpc>
                <a:spcPct val="115000"/>
              </a:lnSpc>
              <a:spcAft>
                <a:spcPts val="0"/>
              </a:spcAft>
              <a:buClr>
                <a:schemeClr val="accent3"/>
              </a:buClr>
              <a:buFont typeface="Wingdings 2"/>
              <a:buNone/>
              <a:defRPr/>
            </a:pPr>
            <a:r>
              <a:rPr lang="ru-RU" sz="3600" b="1" dirty="0" smtClean="0">
                <a:latin typeface="Times New Roman"/>
                <a:ea typeface="Calibri"/>
                <a:cs typeface="Times New Roman"/>
              </a:rPr>
              <a:t>	На </a:t>
            </a:r>
            <a:r>
              <a:rPr lang="ru-RU" sz="3600" b="1" dirty="0">
                <a:latin typeface="Times New Roman"/>
                <a:ea typeface="Calibri"/>
                <a:cs typeface="Times New Roman"/>
              </a:rPr>
              <a:t>занятиях и во внеурочной деятельности я применяю следующие методы и формы обучения, развивающие интерес, способности детей и мотивацию и активизацию познавательной деятельности  учащихся на занятии</a:t>
            </a:r>
            <a:r>
              <a:rPr lang="ru-RU" sz="3600" b="1" dirty="0" smtClean="0">
                <a:latin typeface="Times New Roman"/>
                <a:ea typeface="Calibri"/>
                <a:cs typeface="Times New Roman"/>
              </a:rPr>
              <a:t>:</a:t>
            </a:r>
            <a:r>
              <a:rPr lang="ru-RU" sz="3600" b="1" dirty="0">
                <a:latin typeface="Times New Roman"/>
                <a:ea typeface="Calibri"/>
                <a:cs typeface="Times New Roman"/>
              </a:rPr>
              <a:t> </a:t>
            </a:r>
            <a:endParaRPr lang="ru-RU" sz="3600" dirty="0">
              <a:latin typeface="Calibri"/>
              <a:ea typeface="Calibri"/>
              <a:cs typeface="Times New Roman"/>
            </a:endParaRPr>
          </a:p>
          <a:p>
            <a:pPr marL="274320" indent="-274320" fontAlgn="auto">
              <a:spcAft>
                <a:spcPts val="0"/>
              </a:spcAft>
              <a:buClr>
                <a:schemeClr val="accent3"/>
              </a:buClr>
              <a:buFont typeface="Wingdings 2"/>
              <a:buChar char=""/>
              <a:defRPr/>
            </a:pPr>
            <a:endParaRPr lang="ru-RU" dirty="0"/>
          </a:p>
        </p:txBody>
      </p:sp>
      <p:pic>
        <p:nvPicPr>
          <p:cNvPr id="29698" name="Picture 4"/>
          <p:cNvPicPr>
            <a:picLocks noChangeAspect="1" noChangeArrowheads="1"/>
          </p:cNvPicPr>
          <p:nvPr/>
        </p:nvPicPr>
        <p:blipFill>
          <a:blip r:embed="rId2"/>
          <a:srcRect/>
          <a:stretch>
            <a:fillRect/>
          </a:stretch>
        </p:blipFill>
        <p:spPr bwMode="auto">
          <a:xfrm>
            <a:off x="2051050" y="3860800"/>
            <a:ext cx="4608513" cy="258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1075"/>
            <a:ext cx="8435975" cy="5876925"/>
          </a:xfrm>
        </p:spPr>
        <p:txBody>
          <a:bodyPr>
            <a:normAutofit/>
          </a:bodyPr>
          <a:lstStyle/>
          <a:p>
            <a:pPr marL="0" indent="0">
              <a:lnSpc>
                <a:spcPct val="95000"/>
              </a:lnSpc>
              <a:buFont typeface="Wingdings 2" pitchFamily="18" charset="2"/>
              <a:buNone/>
            </a:pPr>
            <a:r>
              <a:rPr lang="ru-RU" sz="2400" smtClean="0">
                <a:latin typeface="Times New Roman" pitchFamily="18" charset="0"/>
                <a:ea typeface="Calibri" pitchFamily="34" charset="0"/>
                <a:cs typeface="Times New Roman" pitchFamily="18" charset="0"/>
              </a:rPr>
              <a:t>- рассказ, беседа, объяснение;             </a:t>
            </a:r>
            <a:endParaRPr lang="ru-RU" sz="1500" smtClean="0">
              <a:latin typeface="Calibri" pitchFamily="34" charset="0"/>
              <a:ea typeface="Calibri" pitchFamily="34" charset="0"/>
              <a:cs typeface="Times New Roman" pitchFamily="18" charset="0"/>
            </a:endParaRPr>
          </a:p>
          <a:p>
            <a:pPr marL="0" indent="0">
              <a:lnSpc>
                <a:spcPct val="95000"/>
              </a:lnSpc>
              <a:buFont typeface="Wingdings 2" pitchFamily="18" charset="2"/>
              <a:buNone/>
            </a:pPr>
            <a:r>
              <a:rPr lang="ru-RU" sz="2400" smtClean="0">
                <a:latin typeface="Times New Roman" pitchFamily="18" charset="0"/>
                <a:ea typeface="Calibri" pitchFamily="34" charset="0"/>
                <a:cs typeface="Times New Roman" pitchFamily="18" charset="0"/>
              </a:rPr>
              <a:t>- иллюстрация, демонстрация образца, показ приёмов вязания, наблюдение;	</a:t>
            </a:r>
            <a:endParaRPr lang="ru-RU" sz="1500" smtClean="0">
              <a:latin typeface="Calibri" pitchFamily="34" charset="0"/>
              <a:ea typeface="Calibri" pitchFamily="34" charset="0"/>
              <a:cs typeface="Times New Roman" pitchFamily="18" charset="0"/>
            </a:endParaRPr>
          </a:p>
          <a:p>
            <a:pPr marL="0" indent="0">
              <a:lnSpc>
                <a:spcPct val="95000"/>
              </a:lnSpc>
              <a:buFont typeface="Wingdings 2" pitchFamily="18" charset="2"/>
              <a:buNone/>
            </a:pPr>
            <a:r>
              <a:rPr lang="ru-RU" sz="2400" smtClean="0">
                <a:latin typeface="Times New Roman" pitchFamily="18" charset="0"/>
                <a:ea typeface="Calibri" pitchFamily="34" charset="0"/>
                <a:cs typeface="Times New Roman" pitchFamily="18" charset="0"/>
              </a:rPr>
              <a:t>- практические упражнения, анализ схемы, игра, трудовая деятельность;	 </a:t>
            </a:r>
            <a:endParaRPr lang="ru-RU" sz="1500" smtClean="0">
              <a:latin typeface="Calibri" pitchFamily="34" charset="0"/>
              <a:ea typeface="Calibri" pitchFamily="34" charset="0"/>
              <a:cs typeface="Times New Roman" pitchFamily="18" charset="0"/>
            </a:endParaRPr>
          </a:p>
          <a:p>
            <a:pPr marL="0" indent="0">
              <a:lnSpc>
                <a:spcPct val="95000"/>
              </a:lnSpc>
              <a:buFont typeface="Wingdings 2" pitchFamily="18" charset="2"/>
              <a:buNone/>
            </a:pPr>
            <a:r>
              <a:rPr lang="ru-RU" sz="2400" smtClean="0">
                <a:latin typeface="Times New Roman" pitchFamily="18" charset="0"/>
                <a:ea typeface="Calibri" pitchFamily="34" charset="0"/>
                <a:cs typeface="Times New Roman" pitchFamily="18" charset="0"/>
              </a:rPr>
              <a:t>- поощрение, создание ситуации успеха;</a:t>
            </a:r>
            <a:endParaRPr lang="ru-RU" sz="1500" smtClean="0">
              <a:latin typeface="Calibri" pitchFamily="34" charset="0"/>
              <a:ea typeface="Calibri" pitchFamily="34" charset="0"/>
              <a:cs typeface="Times New Roman" pitchFamily="18" charset="0"/>
            </a:endParaRPr>
          </a:p>
          <a:p>
            <a:pPr marL="0" indent="0">
              <a:lnSpc>
                <a:spcPct val="95000"/>
              </a:lnSpc>
              <a:buFont typeface="Wingdings 2" pitchFamily="18" charset="2"/>
              <a:buNone/>
            </a:pPr>
            <a:r>
              <a:rPr lang="ru-RU" sz="2400" smtClean="0">
                <a:latin typeface="Times New Roman" pitchFamily="18" charset="0"/>
                <a:ea typeface="Calibri" pitchFamily="34" charset="0"/>
                <a:cs typeface="Times New Roman" pitchFamily="18" charset="0"/>
              </a:rPr>
              <a:t>- предъявление учебных требований, создание ситуации взаимопомощи, прогнозирование будущей деятельности, демонстрация заинтересованности результатами своей работы, работы ученика – выставка;</a:t>
            </a:r>
            <a:endParaRPr lang="ru-RU" sz="1500" smtClean="0">
              <a:latin typeface="Calibri" pitchFamily="34" charset="0"/>
              <a:ea typeface="Calibri" pitchFamily="34" charset="0"/>
              <a:cs typeface="Times New Roman" pitchFamily="18" charset="0"/>
            </a:endParaRPr>
          </a:p>
          <a:p>
            <a:pPr marL="0" indent="0">
              <a:lnSpc>
                <a:spcPct val="95000"/>
              </a:lnSpc>
              <a:buFont typeface="Wingdings 2" pitchFamily="18" charset="2"/>
              <a:buNone/>
            </a:pPr>
            <a:r>
              <a:rPr lang="ru-RU" sz="2400" smtClean="0">
                <a:latin typeface="Times New Roman" pitchFamily="18" charset="0"/>
                <a:ea typeface="Calibri" pitchFamily="34" charset="0"/>
                <a:cs typeface="Times New Roman" pitchFamily="18" charset="0"/>
              </a:rPr>
              <a:t>- индивидуальный опрос, фронтальный опрос – опрос всех обучающихся, тест;	 </a:t>
            </a:r>
            <a:endParaRPr lang="ru-RU" sz="1500" smtClean="0">
              <a:latin typeface="Calibri" pitchFamily="34" charset="0"/>
              <a:ea typeface="Calibri" pitchFamily="34" charset="0"/>
              <a:cs typeface="Times New Roman" pitchFamily="18" charset="0"/>
            </a:endParaRPr>
          </a:p>
          <a:p>
            <a:pPr marL="0" indent="0">
              <a:lnSpc>
                <a:spcPct val="95000"/>
              </a:lnSpc>
              <a:buFont typeface="Wingdings 2" pitchFamily="18" charset="2"/>
              <a:buNone/>
            </a:pPr>
            <a:r>
              <a:rPr lang="ru-RU" sz="2400" smtClean="0">
                <a:latin typeface="Times New Roman" pitchFamily="18" charset="0"/>
                <a:ea typeface="Calibri" pitchFamily="34" charset="0"/>
                <a:cs typeface="Times New Roman" pitchFamily="18" charset="0"/>
              </a:rPr>
              <a:t>- выработка системы знаний путём опроса учащихся;                                   - сравнение</a:t>
            </a:r>
            <a:r>
              <a:rPr lang="ru-RU" sz="2400" smtClean="0">
                <a:solidFill>
                  <a:srgbClr val="00B050"/>
                </a:solidFill>
                <a:latin typeface="Times New Roman" pitchFamily="18" charset="0"/>
                <a:ea typeface="Calibri" pitchFamily="34" charset="0"/>
                <a:cs typeface="Times New Roman" pitchFamily="18" charset="0"/>
              </a:rPr>
              <a:t> </a:t>
            </a:r>
            <a:r>
              <a:rPr lang="ru-RU" sz="2400" smtClean="0">
                <a:latin typeface="Times New Roman" pitchFamily="18" charset="0"/>
                <a:ea typeface="Calibri" pitchFamily="34" charset="0"/>
                <a:cs typeface="Times New Roman" pitchFamily="18" charset="0"/>
              </a:rPr>
              <a:t>по образцу;</a:t>
            </a:r>
            <a:endParaRPr lang="ru-RU" sz="1500" smtClean="0">
              <a:latin typeface="Calibri" pitchFamily="34" charset="0"/>
              <a:ea typeface="Calibri" pitchFamily="34" charset="0"/>
              <a:cs typeface="Times New Roman" pitchFamily="18" charset="0"/>
            </a:endParaRPr>
          </a:p>
          <a:p>
            <a:pPr marL="0" indent="0">
              <a:lnSpc>
                <a:spcPct val="80000"/>
              </a:lnSpc>
              <a:buFont typeface="Wingdings 2" pitchFamily="18" charset="2"/>
              <a:buNone/>
            </a:pPr>
            <a:endParaRPr lang="ru-RU" sz="220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050"/>
            <a:ext cx="8229600" cy="5416550"/>
          </a:xfrm>
        </p:spPr>
        <p:txBody>
          <a:bodyPr>
            <a:normAutofit lnSpcReduction="10000"/>
          </a:bodyPr>
          <a:lstStyle/>
          <a:p>
            <a:pPr marL="274320" indent="0" fontAlgn="auto">
              <a:lnSpc>
                <a:spcPct val="115000"/>
              </a:lnSpc>
              <a:spcAft>
                <a:spcPts val="0"/>
              </a:spcAft>
              <a:buClr>
                <a:schemeClr val="accent3"/>
              </a:buClr>
              <a:buFont typeface="Wingdings 2"/>
              <a:buNone/>
              <a:defRPr/>
            </a:pPr>
            <a:r>
              <a:rPr lang="ru-RU" sz="2800" b="1" dirty="0">
                <a:latin typeface="Times New Roman"/>
                <a:ea typeface="Calibri"/>
                <a:cs typeface="Times New Roman"/>
              </a:rPr>
              <a:t>Метод здоровье сберегающей технологии: </a:t>
            </a:r>
            <a:endParaRPr lang="ru-RU" sz="1800" dirty="0">
              <a:latin typeface="Calibri"/>
              <a:ea typeface="Calibri"/>
              <a:cs typeface="Times New Roman"/>
            </a:endParaRPr>
          </a:p>
          <a:p>
            <a:pPr marL="274320" indent="0" fontAlgn="auto">
              <a:lnSpc>
                <a:spcPct val="115000"/>
              </a:lnSpc>
              <a:spcAft>
                <a:spcPts val="0"/>
              </a:spcAft>
              <a:buClr>
                <a:schemeClr val="accent3"/>
              </a:buClr>
              <a:buFont typeface="Wingdings 2"/>
              <a:buNone/>
              <a:defRPr/>
            </a:pPr>
            <a:r>
              <a:rPr lang="ru-RU" sz="2800" dirty="0">
                <a:latin typeface="Times New Roman"/>
                <a:ea typeface="Calibri"/>
                <a:cs typeface="Times New Roman"/>
              </a:rPr>
              <a:t>- освещение, соблюдение правильной посадки, доброжелательная обстановка, техника безопасности при работе </a:t>
            </a:r>
            <a:r>
              <a:rPr lang="ru-RU" sz="2800" dirty="0" smtClean="0">
                <a:latin typeface="Times New Roman"/>
                <a:ea typeface="Calibri"/>
                <a:cs typeface="Times New Roman"/>
              </a:rPr>
              <a:t>с материалами </a:t>
            </a:r>
            <a:r>
              <a:rPr lang="ru-RU" sz="2800" dirty="0">
                <a:latin typeface="Times New Roman"/>
                <a:ea typeface="Calibri"/>
                <a:cs typeface="Times New Roman"/>
              </a:rPr>
              <a:t>и инструментами, физкультурная минутка.</a:t>
            </a:r>
            <a:endParaRPr lang="ru-RU" sz="1800" dirty="0">
              <a:latin typeface="Calibri"/>
              <a:ea typeface="Calibri"/>
              <a:cs typeface="Times New Roman"/>
            </a:endParaRPr>
          </a:p>
          <a:p>
            <a:pPr marL="0" indent="0" fontAlgn="auto">
              <a:lnSpc>
                <a:spcPct val="115000"/>
              </a:lnSpc>
              <a:spcAft>
                <a:spcPts val="0"/>
              </a:spcAft>
              <a:buClr>
                <a:schemeClr val="accent3"/>
              </a:buClr>
              <a:buFont typeface="Wingdings 2"/>
              <a:buNone/>
              <a:defRPr/>
            </a:pPr>
            <a:r>
              <a:rPr lang="ru-RU" sz="2800" dirty="0">
                <a:latin typeface="Times New Roman"/>
                <a:ea typeface="Calibri"/>
                <a:cs typeface="Times New Roman"/>
              </a:rPr>
              <a:t> </a:t>
            </a:r>
            <a:endParaRPr lang="ru-RU" sz="1800" dirty="0">
              <a:latin typeface="Calibri"/>
              <a:ea typeface="Calibri"/>
              <a:cs typeface="Times New Roman"/>
            </a:endParaRPr>
          </a:p>
          <a:p>
            <a:pPr marL="0" indent="0" fontAlgn="auto">
              <a:lnSpc>
                <a:spcPct val="115000"/>
              </a:lnSpc>
              <a:spcAft>
                <a:spcPts val="0"/>
              </a:spcAft>
              <a:buClr>
                <a:schemeClr val="accent3"/>
              </a:buClr>
              <a:buFont typeface="Wingdings 2"/>
              <a:buNone/>
              <a:defRPr/>
            </a:pPr>
            <a:r>
              <a:rPr lang="ru-RU" sz="2800" dirty="0">
                <a:latin typeface="Times New Roman"/>
                <a:ea typeface="Calibri"/>
                <a:cs typeface="Times New Roman"/>
              </a:rPr>
              <a:t>	</a:t>
            </a:r>
            <a:r>
              <a:rPr lang="ru-RU" sz="2800" b="1" dirty="0">
                <a:latin typeface="Times New Roman"/>
                <a:ea typeface="Calibri"/>
                <a:cs typeface="Times New Roman"/>
              </a:rPr>
              <a:t>Формы организации работы на уроке:</a:t>
            </a:r>
            <a:endParaRPr lang="ru-RU" sz="1800" dirty="0">
              <a:latin typeface="Calibri"/>
              <a:ea typeface="Calibri"/>
              <a:cs typeface="Times New Roman"/>
            </a:endParaRPr>
          </a:p>
          <a:p>
            <a:pPr marL="0" indent="0" fontAlgn="auto">
              <a:lnSpc>
                <a:spcPct val="115000"/>
              </a:lnSpc>
              <a:spcAft>
                <a:spcPts val="0"/>
              </a:spcAft>
              <a:buClr>
                <a:schemeClr val="accent3"/>
              </a:buClr>
              <a:buFont typeface="Wingdings 2"/>
              <a:buNone/>
              <a:defRPr/>
            </a:pPr>
            <a:r>
              <a:rPr lang="ru-RU" sz="2800" dirty="0">
                <a:latin typeface="Times New Roman"/>
                <a:ea typeface="Calibri"/>
                <a:cs typeface="Times New Roman"/>
              </a:rPr>
              <a:t>а) индивидуальная;</a:t>
            </a:r>
            <a:endParaRPr lang="ru-RU" sz="1800" dirty="0">
              <a:latin typeface="Calibri"/>
              <a:ea typeface="Calibri"/>
              <a:cs typeface="Times New Roman"/>
            </a:endParaRPr>
          </a:p>
          <a:p>
            <a:pPr marL="0" indent="0" fontAlgn="auto">
              <a:lnSpc>
                <a:spcPct val="115000"/>
              </a:lnSpc>
              <a:spcAft>
                <a:spcPts val="0"/>
              </a:spcAft>
              <a:buClr>
                <a:schemeClr val="accent3"/>
              </a:buClr>
              <a:buFont typeface="Wingdings 2"/>
              <a:buNone/>
              <a:defRPr/>
            </a:pPr>
            <a:r>
              <a:rPr lang="ru-RU" sz="2800" dirty="0">
                <a:latin typeface="Times New Roman"/>
                <a:ea typeface="Calibri"/>
                <a:cs typeface="Times New Roman"/>
              </a:rPr>
              <a:t>б) коллективная;</a:t>
            </a:r>
            <a:endParaRPr lang="ru-RU" sz="1800" dirty="0">
              <a:latin typeface="Calibri"/>
              <a:ea typeface="Calibri"/>
              <a:cs typeface="Times New Roman"/>
            </a:endParaRPr>
          </a:p>
          <a:p>
            <a:pPr marL="0" indent="0" fontAlgn="auto">
              <a:lnSpc>
                <a:spcPct val="115000"/>
              </a:lnSpc>
              <a:spcAft>
                <a:spcPts val="0"/>
              </a:spcAft>
              <a:buClr>
                <a:schemeClr val="accent3"/>
              </a:buClr>
              <a:buFont typeface="Wingdings 2"/>
              <a:buNone/>
              <a:defRPr/>
            </a:pPr>
            <a:r>
              <a:rPr lang="ru-RU" sz="2800" dirty="0">
                <a:latin typeface="Times New Roman"/>
                <a:ea typeface="Calibri"/>
                <a:cs typeface="Times New Roman"/>
              </a:rPr>
              <a:t>г) парная.</a:t>
            </a:r>
            <a:endParaRPr lang="ru-RU" sz="1800" dirty="0">
              <a:latin typeface="Calibri"/>
              <a:ea typeface="Calibri"/>
              <a:cs typeface="Times New Roman"/>
            </a:endParaRPr>
          </a:p>
          <a:p>
            <a:pPr marL="274320" indent="-274320" fontAlgn="auto">
              <a:spcAft>
                <a:spcPts val="0"/>
              </a:spcAft>
              <a:buClr>
                <a:schemeClr val="accent3"/>
              </a:buClr>
              <a:buFont typeface="Wingdings 2"/>
              <a:buChar char=""/>
              <a:defRPr/>
            </a:pPr>
            <a:endParaRPr lang="ru-RU" dirty="0"/>
          </a:p>
        </p:txBody>
      </p:sp>
      <p:pic>
        <p:nvPicPr>
          <p:cNvPr id="31746" name="Picture 2"/>
          <p:cNvPicPr>
            <a:picLocks noChangeAspect="1" noChangeArrowheads="1"/>
          </p:cNvPicPr>
          <p:nvPr/>
        </p:nvPicPr>
        <p:blipFill>
          <a:blip r:embed="rId2"/>
          <a:srcRect/>
          <a:stretch>
            <a:fillRect/>
          </a:stretch>
        </p:blipFill>
        <p:spPr bwMode="auto">
          <a:xfrm>
            <a:off x="4572000" y="4519613"/>
            <a:ext cx="3529013"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050"/>
            <a:ext cx="8229600" cy="5218113"/>
          </a:xfrm>
        </p:spPr>
        <p:txBody>
          <a:bodyPr>
            <a:normAutofit/>
          </a:bodyPr>
          <a:lstStyle/>
          <a:p>
            <a:pPr marL="0" indent="0" algn="ctr">
              <a:lnSpc>
                <a:spcPct val="150000"/>
              </a:lnSpc>
              <a:buFont typeface="Wingdings 2" pitchFamily="18" charset="2"/>
              <a:buNone/>
            </a:pPr>
            <a:r>
              <a:rPr lang="ru-RU" sz="4000" smtClean="0">
                <a:latin typeface="Times New Roman" pitchFamily="18" charset="0"/>
                <a:cs typeface="Times New Roman" pitchFamily="18" charset="0"/>
              </a:rPr>
              <a:t>Обмен опытом работы. </a:t>
            </a:r>
          </a:p>
          <a:p>
            <a:pPr marL="0" indent="0" algn="ctr">
              <a:lnSpc>
                <a:spcPct val="150000"/>
              </a:lnSpc>
              <a:buFont typeface="Wingdings 2" pitchFamily="18" charset="2"/>
              <a:buNone/>
            </a:pPr>
            <a:r>
              <a:rPr lang="ru-RU" sz="4000" smtClean="0">
                <a:latin typeface="Times New Roman" pitchFamily="18" charset="0"/>
                <a:cs typeface="Times New Roman" pitchFamily="18" charset="0"/>
              </a:rPr>
              <a:t>Тема: «Развитие интереса и способностей детей в коллективной и индивидуальной работе объединения «Вязание»</a:t>
            </a:r>
            <a:endParaRPr lang="ru-RU" sz="4000" smtClean="0">
              <a:ea typeface="Calibri" pitchFamily="34" charset="0"/>
              <a:cs typeface="Times New Roman" pitchFamily="18" charset="0"/>
            </a:endParaRPr>
          </a:p>
          <a:p>
            <a:pPr marL="0" indent="0"/>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908050"/>
            <a:ext cx="8229600" cy="5473700"/>
          </a:xfrm>
        </p:spPr>
        <p:txBody>
          <a:bodyPr>
            <a:normAutofit fontScale="92500" lnSpcReduction="10000"/>
          </a:bodyPr>
          <a:lstStyle/>
          <a:p>
            <a:pPr marL="0" indent="0" algn="ctr" fontAlgn="auto">
              <a:lnSpc>
                <a:spcPct val="115000"/>
              </a:lnSpc>
              <a:spcAft>
                <a:spcPts val="1000"/>
              </a:spcAft>
              <a:buFont typeface="Wingdings 2"/>
              <a:buNone/>
              <a:defRPr/>
            </a:pPr>
            <a:r>
              <a:rPr lang="ru-RU" sz="2800" b="1" dirty="0">
                <a:solidFill>
                  <a:prstClr val="black"/>
                </a:solidFill>
                <a:latin typeface="Times New Roman"/>
                <a:ea typeface="Calibri"/>
                <a:cs typeface="Times New Roman"/>
              </a:rPr>
              <a:t>Участие в выставках и результативность                         за 2014 – 2015 учебный год</a:t>
            </a:r>
            <a:r>
              <a:rPr lang="ru-RU" sz="2800" b="1" dirty="0" smtClean="0">
                <a:solidFill>
                  <a:prstClr val="black"/>
                </a:solidFill>
                <a:latin typeface="Times New Roman"/>
                <a:ea typeface="Calibri"/>
                <a:cs typeface="Times New Roman"/>
              </a:rPr>
              <a:t>.</a:t>
            </a:r>
            <a:endParaRPr lang="ru-RU" sz="2400" u="sng" dirty="0" smtClean="0">
              <a:latin typeface="Times New Roman"/>
              <a:ea typeface="Calibri"/>
              <a:cs typeface="Times New Roman"/>
            </a:endParaRPr>
          </a:p>
          <a:p>
            <a:pPr marL="274320" indent="-274320" fontAlgn="auto">
              <a:lnSpc>
                <a:spcPct val="115000"/>
              </a:lnSpc>
              <a:spcAft>
                <a:spcPts val="1000"/>
              </a:spcAft>
              <a:buClr>
                <a:schemeClr val="accent3"/>
              </a:buClr>
              <a:buFont typeface="Wingdings 2"/>
              <a:buChar char=""/>
              <a:defRPr/>
            </a:pPr>
            <a:r>
              <a:rPr lang="ru-RU" sz="2400" u="sng" dirty="0" smtClean="0">
                <a:latin typeface="Times New Roman"/>
                <a:ea typeface="Calibri"/>
                <a:cs typeface="Times New Roman"/>
              </a:rPr>
              <a:t>Результат </a:t>
            </a:r>
            <a:r>
              <a:rPr lang="ru-RU" sz="2400" u="sng" dirty="0">
                <a:latin typeface="Times New Roman"/>
                <a:ea typeface="Calibri"/>
                <a:cs typeface="Times New Roman"/>
              </a:rPr>
              <a:t>учащихся </a:t>
            </a:r>
            <a:r>
              <a:rPr lang="ru-RU" sz="2400" u="sng" dirty="0" err="1">
                <a:latin typeface="Times New Roman"/>
                <a:ea typeface="Calibri"/>
                <a:cs typeface="Times New Roman"/>
              </a:rPr>
              <a:t>т.о</a:t>
            </a:r>
            <a:r>
              <a:rPr lang="ru-RU" sz="2400" u="sng" dirty="0">
                <a:latin typeface="Times New Roman"/>
                <a:ea typeface="Calibri"/>
                <a:cs typeface="Times New Roman"/>
              </a:rPr>
              <a:t>. «Вязание</a:t>
            </a:r>
            <a:r>
              <a:rPr lang="ru-RU" sz="2400" u="sng" dirty="0" smtClean="0">
                <a:latin typeface="Times New Roman"/>
                <a:ea typeface="Calibri"/>
                <a:cs typeface="Times New Roman"/>
              </a:rPr>
              <a:t>»:</a:t>
            </a:r>
            <a:r>
              <a:rPr lang="ru-RU" sz="2400" dirty="0" smtClean="0">
                <a:latin typeface="Times New Roman"/>
                <a:ea typeface="Calibri"/>
              </a:rPr>
              <a:t> </a:t>
            </a:r>
            <a:endParaRPr lang="ru-RU" sz="2400" dirty="0" smtClean="0">
              <a:latin typeface="Calibri"/>
              <a:ea typeface="Calibri"/>
              <a:cs typeface="Times New Roman"/>
            </a:endParaRPr>
          </a:p>
          <a:p>
            <a:pPr marL="274320" indent="-274320" fontAlgn="auto">
              <a:spcAft>
                <a:spcPts val="0"/>
              </a:spcAft>
              <a:buClr>
                <a:schemeClr val="accent3"/>
              </a:buClr>
              <a:buFont typeface="Wingdings 2"/>
              <a:buChar char=""/>
              <a:defRPr/>
            </a:pPr>
            <a:r>
              <a:rPr lang="ru-RU" sz="2400" dirty="0" smtClean="0">
                <a:latin typeface="Times New Roman"/>
                <a:ea typeface="Calibri"/>
              </a:rPr>
              <a:t>Праздник домашних животных «</a:t>
            </a:r>
            <a:r>
              <a:rPr lang="ru-RU" sz="2400" dirty="0" err="1" smtClean="0">
                <a:latin typeface="Times New Roman"/>
                <a:ea typeface="Calibri"/>
              </a:rPr>
              <a:t>Бобкин</a:t>
            </a:r>
            <a:r>
              <a:rPr lang="ru-RU" sz="2400" dirty="0" smtClean="0">
                <a:latin typeface="Times New Roman"/>
                <a:ea typeface="Calibri"/>
              </a:rPr>
              <a:t> день».                                                Наградили </a:t>
            </a:r>
            <a:r>
              <a:rPr lang="ru-RU" sz="2400" dirty="0" err="1" smtClean="0">
                <a:latin typeface="Times New Roman"/>
                <a:ea typeface="Calibri"/>
              </a:rPr>
              <a:t>Боярчук</a:t>
            </a:r>
            <a:r>
              <a:rPr lang="ru-RU" sz="2400" dirty="0" smtClean="0">
                <a:latin typeface="Times New Roman"/>
                <a:ea typeface="Calibri"/>
              </a:rPr>
              <a:t> Дарью и кота Каспера - двумя медалями в номинациях «Самый пушистый хвост» . «</a:t>
            </a:r>
            <a:r>
              <a:rPr lang="ru-RU" sz="2400" dirty="0" err="1" smtClean="0">
                <a:latin typeface="Times New Roman"/>
                <a:ea typeface="Calibri"/>
              </a:rPr>
              <a:t>Нарцис</a:t>
            </a:r>
            <a:r>
              <a:rPr lang="ru-RU" sz="2400" dirty="0" smtClean="0">
                <a:latin typeface="Times New Roman"/>
                <a:ea typeface="Calibri"/>
              </a:rPr>
              <a:t>». </a:t>
            </a:r>
          </a:p>
          <a:p>
            <a:pPr marL="274320" indent="-274320" fontAlgn="auto">
              <a:spcAft>
                <a:spcPts val="0"/>
              </a:spcAft>
              <a:buFont typeface="Wingdings 2"/>
              <a:buChar char=""/>
              <a:defRPr/>
            </a:pPr>
            <a:r>
              <a:rPr lang="ru-RU" sz="2400" dirty="0">
                <a:latin typeface="Times New Roman"/>
                <a:ea typeface="Calibri"/>
              </a:rPr>
              <a:t>Конкурс творческих работ «Символ нового года».                                      Наградили грамотами:                                                                                                              - </a:t>
            </a:r>
            <a:r>
              <a:rPr lang="ru-RU" sz="2400" dirty="0" err="1">
                <a:latin typeface="Times New Roman"/>
                <a:ea typeface="Calibri"/>
              </a:rPr>
              <a:t>Боярчук</a:t>
            </a:r>
            <a:r>
              <a:rPr lang="ru-RU" sz="2400" dirty="0">
                <a:latin typeface="Times New Roman"/>
                <a:ea typeface="Calibri"/>
              </a:rPr>
              <a:t> Дарью занявшую 2 место в </a:t>
            </a:r>
            <a:r>
              <a:rPr lang="ru-RU" sz="2400" dirty="0" err="1">
                <a:latin typeface="Times New Roman"/>
                <a:ea typeface="Calibri"/>
              </a:rPr>
              <a:t>наминации</a:t>
            </a:r>
            <a:r>
              <a:rPr lang="ru-RU" sz="2400" dirty="0">
                <a:latin typeface="Times New Roman"/>
                <a:ea typeface="Calibri"/>
              </a:rPr>
              <a:t> конкурс поделок.                                                                                                           - </a:t>
            </a:r>
            <a:r>
              <a:rPr lang="ru-RU" sz="2400" dirty="0" err="1">
                <a:latin typeface="Times New Roman"/>
                <a:ea typeface="Calibri"/>
              </a:rPr>
              <a:t>Разгулину</a:t>
            </a:r>
            <a:r>
              <a:rPr lang="ru-RU" sz="2400" dirty="0">
                <a:latin typeface="Times New Roman"/>
                <a:ea typeface="Calibri"/>
              </a:rPr>
              <a:t> Яну занявшую 2 место в </a:t>
            </a:r>
            <a:r>
              <a:rPr lang="ru-RU" sz="2400" dirty="0" err="1">
                <a:latin typeface="Times New Roman"/>
                <a:ea typeface="Calibri"/>
              </a:rPr>
              <a:t>наминации</a:t>
            </a:r>
            <a:r>
              <a:rPr lang="ru-RU" sz="2400" dirty="0">
                <a:latin typeface="Times New Roman"/>
                <a:ea typeface="Calibri"/>
              </a:rPr>
              <a:t> конкурс поделок. </a:t>
            </a:r>
            <a:r>
              <a:rPr lang="ru-RU" sz="2400" dirty="0">
                <a:solidFill>
                  <a:prstClr val="black"/>
                </a:solidFill>
                <a:latin typeface="Times New Roman"/>
                <a:ea typeface="Calibri"/>
              </a:rPr>
              <a:t>Районное мероприятие «День Земли».                                                  Наградили дипломом Черкасову Машу занявшую 3 место в конкурсе рисунков «Мой маленький дом  - планета Земля».</a:t>
            </a:r>
          </a:p>
          <a:p>
            <a:pPr marL="274320" indent="-274320" fontAlgn="auto">
              <a:spcAft>
                <a:spcPts val="0"/>
              </a:spcAft>
              <a:buClr>
                <a:schemeClr val="accent3"/>
              </a:buClr>
              <a:buFont typeface="Wingdings 2"/>
              <a:buChar char=""/>
              <a:defRPr/>
            </a:pP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050"/>
            <a:ext cx="8229600" cy="5416550"/>
          </a:xfrm>
        </p:spPr>
        <p:txBody>
          <a:bodyPr>
            <a:normAutofit/>
          </a:bodyPr>
          <a:lstStyle/>
          <a:p>
            <a:pPr>
              <a:lnSpc>
                <a:spcPct val="90000"/>
              </a:lnSpc>
            </a:pPr>
            <a:r>
              <a:rPr lang="ru-RU" sz="2800" smtClean="0">
                <a:latin typeface="Times New Roman" pitchFamily="18" charset="0"/>
              </a:rPr>
              <a:t> </a:t>
            </a:r>
            <a:r>
              <a:rPr lang="en-US" sz="2800" smtClean="0">
                <a:latin typeface="Times New Roman" pitchFamily="18" charset="0"/>
              </a:rPr>
              <a:t>III</a:t>
            </a:r>
            <a:r>
              <a:rPr lang="ru-RU" sz="2800" smtClean="0">
                <a:latin typeface="Times New Roman" pitchFamily="18" charset="0"/>
              </a:rPr>
              <a:t> районный пасхальный фестиваль «От сердца к сердцу» наградили грамотами за участие Неделяеву Юлию, Боярчук  Дарью, Турчанович Дарью, Япарова Диану, Мищенко Александру, ШулаковуЛюдмилу, Черкасову Марину, Проценко Кристину, Дасову Екатерину, Покрашенко Артёма, Шевцова Илью, Соловей Анастасию, Бойченко Томару, Иваний Элеонору, Коноваленко Яну, Пронину Ксению, Заковрашину Анастасию, Гасанову Томирис, Лучко Диану, Мазур Елену, Кукушкину Камилу, Палайчук Оксану, Дзюбак Анастасию.                          </a:t>
            </a:r>
          </a:p>
          <a:p>
            <a:pPr>
              <a:lnSpc>
                <a:spcPct val="90000"/>
              </a:lnSpc>
            </a:pPr>
            <a:r>
              <a:rPr lang="ru-RU" sz="2800" smtClean="0">
                <a:latin typeface="Times New Roman" pitchFamily="18" charset="0"/>
              </a:rPr>
              <a:t>(24 награжденных участника)</a:t>
            </a:r>
            <a:endParaRPr lang="ru-RU"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648200" y="836613"/>
            <a:ext cx="4316413" cy="6021387"/>
          </a:xfrm>
        </p:spPr>
        <p:txBody>
          <a:bodyPr>
            <a:normAutofit fontScale="92500" lnSpcReduction="10000"/>
          </a:bodyPr>
          <a:lstStyle/>
          <a:p>
            <a:pPr marL="274320" indent="-274320" fontAlgn="auto">
              <a:spcAft>
                <a:spcPts val="1000"/>
              </a:spcAft>
              <a:buFont typeface="Wingdings 2"/>
              <a:buChar char=""/>
              <a:defRPr/>
            </a:pPr>
            <a:r>
              <a:rPr lang="ru-RU" sz="2800" dirty="0">
                <a:solidFill>
                  <a:prstClr val="black"/>
                </a:solidFill>
                <a:latin typeface="Times New Roman"/>
                <a:ea typeface="Calibri"/>
                <a:cs typeface="Times New Roman"/>
              </a:rPr>
              <a:t>-   Районном конкурсе декоративно-прикладного творчества «Красное пасхальное яйцо» наградили  </a:t>
            </a:r>
            <a:endParaRPr lang="ru-RU" sz="2800" dirty="0">
              <a:solidFill>
                <a:prstClr val="black"/>
              </a:solidFill>
              <a:latin typeface="Calibri"/>
              <a:ea typeface="Calibri"/>
              <a:cs typeface="Times New Roman"/>
            </a:endParaRPr>
          </a:p>
          <a:p>
            <a:pPr marL="274320" indent="-274320" fontAlgn="auto">
              <a:spcAft>
                <a:spcPts val="0"/>
              </a:spcAft>
              <a:buFont typeface="Wingdings 2"/>
              <a:buChar char=""/>
              <a:defRPr/>
            </a:pPr>
            <a:r>
              <a:rPr lang="ru-RU" sz="2800" dirty="0" err="1">
                <a:solidFill>
                  <a:prstClr val="black"/>
                </a:solidFill>
                <a:latin typeface="Times New Roman"/>
                <a:ea typeface="Calibri"/>
              </a:rPr>
              <a:t>Благодарностюми</a:t>
            </a:r>
            <a:r>
              <a:rPr lang="ru-RU" sz="2800" dirty="0">
                <a:solidFill>
                  <a:prstClr val="black"/>
                </a:solidFill>
                <a:latin typeface="Times New Roman"/>
                <a:ea typeface="Calibri"/>
              </a:rPr>
              <a:t> за участие  </a:t>
            </a:r>
            <a:r>
              <a:rPr lang="ru-RU" sz="2800" dirty="0" err="1">
                <a:solidFill>
                  <a:prstClr val="black"/>
                </a:solidFill>
                <a:latin typeface="Times New Roman"/>
                <a:ea typeface="Calibri"/>
              </a:rPr>
              <a:t>Иваний</a:t>
            </a:r>
            <a:r>
              <a:rPr lang="ru-RU" sz="2800" dirty="0">
                <a:solidFill>
                  <a:prstClr val="black"/>
                </a:solidFill>
                <a:latin typeface="Times New Roman"/>
                <a:ea typeface="Calibri"/>
              </a:rPr>
              <a:t> Элеонора, Гасанова </a:t>
            </a:r>
            <a:r>
              <a:rPr lang="ru-RU" sz="2800" dirty="0" err="1">
                <a:solidFill>
                  <a:prstClr val="black"/>
                </a:solidFill>
                <a:latin typeface="Times New Roman"/>
                <a:ea typeface="Calibri"/>
              </a:rPr>
              <a:t>Томирис</a:t>
            </a:r>
            <a:r>
              <a:rPr lang="ru-RU" sz="2800" dirty="0">
                <a:solidFill>
                  <a:prstClr val="black"/>
                </a:solidFill>
                <a:latin typeface="Times New Roman"/>
                <a:ea typeface="Calibri"/>
              </a:rPr>
              <a:t>, </a:t>
            </a:r>
            <a:r>
              <a:rPr lang="ru-RU" sz="2800" dirty="0" err="1">
                <a:solidFill>
                  <a:prstClr val="black"/>
                </a:solidFill>
                <a:latin typeface="Times New Roman"/>
                <a:ea typeface="Calibri"/>
              </a:rPr>
              <a:t>Заковрашина</a:t>
            </a:r>
            <a:r>
              <a:rPr lang="ru-RU" sz="2800" dirty="0">
                <a:solidFill>
                  <a:prstClr val="black"/>
                </a:solidFill>
                <a:latin typeface="Times New Roman"/>
                <a:ea typeface="Calibri"/>
              </a:rPr>
              <a:t> Анастасия, Коноваленко Яна, Бойченко Тома, </a:t>
            </a:r>
            <a:r>
              <a:rPr lang="ru-RU" sz="2800" dirty="0" err="1">
                <a:solidFill>
                  <a:prstClr val="black"/>
                </a:solidFill>
                <a:latin typeface="Times New Roman"/>
                <a:ea typeface="Calibri"/>
              </a:rPr>
              <a:t>Япарова</a:t>
            </a:r>
            <a:r>
              <a:rPr lang="ru-RU" sz="2800" dirty="0">
                <a:solidFill>
                  <a:prstClr val="black"/>
                </a:solidFill>
                <a:latin typeface="Times New Roman"/>
                <a:ea typeface="Calibri"/>
              </a:rPr>
              <a:t> Диана, </a:t>
            </a:r>
            <a:r>
              <a:rPr lang="ru-RU" sz="2800" dirty="0" err="1">
                <a:solidFill>
                  <a:prstClr val="black"/>
                </a:solidFill>
                <a:latin typeface="Times New Roman"/>
                <a:ea typeface="Calibri"/>
              </a:rPr>
              <a:t>Дзюбак</a:t>
            </a:r>
            <a:r>
              <a:rPr lang="ru-RU" sz="2800" dirty="0">
                <a:solidFill>
                  <a:prstClr val="black"/>
                </a:solidFill>
                <a:latin typeface="Times New Roman"/>
                <a:ea typeface="Calibri"/>
              </a:rPr>
              <a:t> Анастасия, Пронина Ксения,  </a:t>
            </a:r>
            <a:r>
              <a:rPr lang="ru-RU" sz="2800" dirty="0" err="1">
                <a:solidFill>
                  <a:prstClr val="black"/>
                </a:solidFill>
                <a:latin typeface="Times New Roman"/>
                <a:ea typeface="Calibri"/>
              </a:rPr>
              <a:t>Неделяева</a:t>
            </a:r>
            <a:r>
              <a:rPr lang="ru-RU" sz="2800" dirty="0">
                <a:solidFill>
                  <a:prstClr val="black"/>
                </a:solidFill>
                <a:latin typeface="Times New Roman"/>
                <a:ea typeface="Calibri"/>
              </a:rPr>
              <a:t> Юля. (9 награжденных участника)</a:t>
            </a:r>
            <a:endParaRPr lang="ru-RU" sz="2800" dirty="0">
              <a:solidFill>
                <a:prstClr val="black"/>
              </a:solidFill>
              <a:latin typeface="Calibri"/>
              <a:ea typeface="Calibri"/>
              <a:cs typeface="Times New Roman"/>
            </a:endParaRPr>
          </a:p>
          <a:p>
            <a:pPr marL="274320" indent="-274320" fontAlgn="auto">
              <a:spcAft>
                <a:spcPts val="0"/>
              </a:spcAft>
              <a:buClr>
                <a:schemeClr val="accent3"/>
              </a:buClr>
              <a:buFont typeface="Wingdings 2"/>
              <a:buChar char=""/>
              <a:defRPr/>
            </a:pPr>
            <a:endParaRPr lang="ru-RU" dirty="0"/>
          </a:p>
        </p:txBody>
      </p:sp>
      <p:pic>
        <p:nvPicPr>
          <p:cNvPr id="34818" name="Picture 2"/>
          <p:cNvPicPr>
            <a:picLocks noGrp="1" noChangeAspect="1" noChangeArrowheads="1"/>
          </p:cNvPicPr>
          <p:nvPr>
            <p:ph sz="half" idx="1"/>
          </p:nvPr>
        </p:nvPicPr>
        <p:blipFill>
          <a:blip r:embed="rId2"/>
          <a:srcRect/>
          <a:stretch>
            <a:fillRect/>
          </a:stretch>
        </p:blipFill>
        <p:spPr>
          <a:xfrm>
            <a:off x="539750" y="1557338"/>
            <a:ext cx="4030663" cy="2519362"/>
          </a:xfrm>
        </p:spPr>
      </p:pic>
      <p:pic>
        <p:nvPicPr>
          <p:cNvPr id="34819" name="Picture 4" descr="C:\Users\андрей\Desktop\фоторгафии для презентации\P230612_11.42.jpg"/>
          <p:cNvPicPr>
            <a:picLocks noChangeAspect="1" noChangeArrowheads="1"/>
          </p:cNvPicPr>
          <p:nvPr/>
        </p:nvPicPr>
        <p:blipFill>
          <a:blip r:embed="rId3"/>
          <a:srcRect/>
          <a:stretch>
            <a:fillRect/>
          </a:stretch>
        </p:blipFill>
        <p:spPr bwMode="auto">
          <a:xfrm>
            <a:off x="900113" y="4221163"/>
            <a:ext cx="3263900" cy="235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1075"/>
            <a:ext cx="8362950" cy="3455988"/>
          </a:xfrm>
        </p:spPr>
        <p:txBody>
          <a:bodyPr>
            <a:normAutofit fontScale="77500" lnSpcReduction="20000"/>
          </a:bodyPr>
          <a:lstStyle/>
          <a:p>
            <a:pPr marL="0" indent="0" fontAlgn="auto">
              <a:lnSpc>
                <a:spcPct val="115000"/>
              </a:lnSpc>
              <a:spcAft>
                <a:spcPts val="1000"/>
              </a:spcAft>
              <a:buFont typeface="Wingdings 2"/>
              <a:buNone/>
              <a:defRPr/>
            </a:pPr>
            <a:r>
              <a:rPr lang="ru-RU" u="sng" dirty="0">
                <a:solidFill>
                  <a:prstClr val="black"/>
                </a:solidFill>
                <a:latin typeface="Times New Roman"/>
                <a:ea typeface="Calibri"/>
                <a:cs typeface="Times New Roman"/>
              </a:rPr>
              <a:t>Результат педагога доп. образования </a:t>
            </a:r>
            <a:r>
              <a:rPr lang="ru-RU" u="sng" dirty="0" err="1">
                <a:solidFill>
                  <a:prstClr val="black"/>
                </a:solidFill>
                <a:latin typeface="Times New Roman"/>
                <a:ea typeface="Calibri"/>
                <a:cs typeface="Times New Roman"/>
              </a:rPr>
              <a:t>т.о</a:t>
            </a:r>
            <a:r>
              <a:rPr lang="ru-RU" u="sng" dirty="0">
                <a:solidFill>
                  <a:prstClr val="black"/>
                </a:solidFill>
                <a:latin typeface="Times New Roman"/>
                <a:ea typeface="Calibri"/>
                <a:cs typeface="Times New Roman"/>
              </a:rPr>
              <a:t>. «Вязание»:</a:t>
            </a:r>
            <a:endParaRPr lang="ru-RU" sz="1700" dirty="0">
              <a:solidFill>
                <a:prstClr val="black"/>
              </a:solidFill>
              <a:latin typeface="Calibri"/>
              <a:ea typeface="Calibri"/>
              <a:cs typeface="Times New Roman"/>
            </a:endParaRPr>
          </a:p>
          <a:p>
            <a:pPr marL="0" indent="0" fontAlgn="auto">
              <a:lnSpc>
                <a:spcPct val="115000"/>
              </a:lnSpc>
              <a:spcAft>
                <a:spcPts val="1000"/>
              </a:spcAft>
              <a:buFont typeface="Wingdings 2"/>
              <a:buNone/>
              <a:defRPr/>
            </a:pPr>
            <a:r>
              <a:rPr lang="ru-RU" dirty="0">
                <a:solidFill>
                  <a:prstClr val="black"/>
                </a:solidFill>
                <a:latin typeface="Times New Roman"/>
                <a:ea typeface="Calibri"/>
                <a:cs typeface="Times New Roman"/>
              </a:rPr>
              <a:t>- 3-й районный пасхальный фестиваль «От сердца к сердцу» наградили грамотой за участие;  </a:t>
            </a:r>
            <a:endParaRPr lang="ru-RU" sz="1700" dirty="0">
              <a:solidFill>
                <a:prstClr val="black"/>
              </a:solidFill>
              <a:latin typeface="Calibri"/>
              <a:ea typeface="Calibri"/>
              <a:cs typeface="Times New Roman"/>
            </a:endParaRPr>
          </a:p>
          <a:p>
            <a:pPr marL="0" indent="0" fontAlgn="auto">
              <a:lnSpc>
                <a:spcPct val="115000"/>
              </a:lnSpc>
              <a:spcAft>
                <a:spcPts val="1000"/>
              </a:spcAft>
              <a:buFont typeface="Wingdings 2"/>
              <a:buNone/>
              <a:defRPr/>
            </a:pPr>
            <a:r>
              <a:rPr lang="ru-RU" dirty="0">
                <a:solidFill>
                  <a:prstClr val="black"/>
                </a:solidFill>
                <a:latin typeface="Times New Roman"/>
                <a:ea typeface="Calibri"/>
                <a:cs typeface="Times New Roman"/>
              </a:rPr>
              <a:t>- 4-й межрайонного фестиваля декоративно-прикладного творчества «Твори, выдумывай, дерзай!», г. Дальнегорск наградили грамотой за подготовку участников;</a:t>
            </a:r>
            <a:endParaRPr lang="ru-RU" sz="1700" dirty="0">
              <a:solidFill>
                <a:prstClr val="black"/>
              </a:solidFill>
              <a:latin typeface="Calibri"/>
              <a:ea typeface="Calibri"/>
              <a:cs typeface="Times New Roman"/>
            </a:endParaRPr>
          </a:p>
          <a:p>
            <a:pPr marL="0" indent="0" fontAlgn="auto">
              <a:lnSpc>
                <a:spcPct val="115000"/>
              </a:lnSpc>
              <a:spcAft>
                <a:spcPts val="1000"/>
              </a:spcAft>
              <a:buFont typeface="Wingdings 2"/>
              <a:buNone/>
              <a:defRPr/>
            </a:pPr>
            <a:r>
              <a:rPr lang="ru-RU" dirty="0">
                <a:solidFill>
                  <a:prstClr val="black"/>
                </a:solidFill>
                <a:latin typeface="Times New Roman"/>
                <a:ea typeface="Calibri"/>
                <a:cs typeface="Times New Roman"/>
              </a:rPr>
              <a:t>- районный конкурс  декоративно-прикладного творчества «Красное пасхальное яйцо» наградили благодарностью за подготовку воспитанников к участию. </a:t>
            </a:r>
            <a:endParaRPr lang="ru-RU" sz="1700" dirty="0">
              <a:solidFill>
                <a:prstClr val="black"/>
              </a:solidFill>
              <a:latin typeface="Calibri"/>
              <a:ea typeface="Calibri"/>
              <a:cs typeface="Times New Roman"/>
            </a:endParaRPr>
          </a:p>
          <a:p>
            <a:pPr marL="274320" indent="-274320" fontAlgn="auto">
              <a:spcAft>
                <a:spcPts val="0"/>
              </a:spcAft>
              <a:buClr>
                <a:schemeClr val="accent3"/>
              </a:buClr>
              <a:buFont typeface="Wingdings 2"/>
              <a:buChar char=""/>
              <a:defRPr/>
            </a:pPr>
            <a:endParaRPr lang="ru-RU" dirty="0"/>
          </a:p>
        </p:txBody>
      </p:sp>
      <p:pic>
        <p:nvPicPr>
          <p:cNvPr id="35842" name="Picture 2"/>
          <p:cNvPicPr>
            <a:picLocks noChangeAspect="1" noChangeArrowheads="1"/>
          </p:cNvPicPr>
          <p:nvPr/>
        </p:nvPicPr>
        <p:blipFill>
          <a:blip r:embed="rId2"/>
          <a:srcRect/>
          <a:stretch>
            <a:fillRect/>
          </a:stretch>
        </p:blipFill>
        <p:spPr bwMode="auto">
          <a:xfrm>
            <a:off x="3419475" y="4173538"/>
            <a:ext cx="19304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2987675" y="765175"/>
            <a:ext cx="5699125" cy="5589588"/>
          </a:xfrm>
        </p:spPr>
        <p:txBody>
          <a:bodyPr>
            <a:normAutofit/>
          </a:bodyPr>
          <a:lstStyle/>
          <a:p>
            <a:pPr indent="0">
              <a:lnSpc>
                <a:spcPct val="95000"/>
              </a:lnSpc>
              <a:buFont typeface="Wingdings 2" pitchFamily="18" charset="2"/>
              <a:buNone/>
            </a:pPr>
            <a:r>
              <a:rPr lang="ru-RU" sz="2200" b="1" smtClean="0">
                <a:solidFill>
                  <a:srgbClr val="111111"/>
                </a:solidFill>
                <a:latin typeface="Times New Roman" pitchFamily="18" charset="0"/>
                <a:cs typeface="Times New Roman" pitchFamily="18" charset="0"/>
              </a:rPr>
              <a:t>Концепция развития дополнительного образования детей </a:t>
            </a:r>
            <a:endParaRPr lang="ru-RU" sz="1700" smtClean="0">
              <a:solidFill>
                <a:srgbClr val="000000"/>
              </a:solidFill>
              <a:ea typeface="Calibri" pitchFamily="34" charset="0"/>
              <a:cs typeface="Times New Roman" pitchFamily="18" charset="0"/>
            </a:endParaRPr>
          </a:p>
          <a:p>
            <a:pPr indent="0">
              <a:lnSpc>
                <a:spcPct val="95000"/>
              </a:lnSpc>
            </a:pPr>
            <a:r>
              <a:rPr lang="ru-RU" sz="2200" smtClean="0">
                <a:solidFill>
                  <a:srgbClr val="111111"/>
                </a:solidFill>
                <a:latin typeface="Times New Roman" pitchFamily="18" charset="0"/>
                <a:cs typeface="Times New Roman" pitchFamily="18" charset="0"/>
              </a:rPr>
              <a:t>направлена на формирование и развитие творческих способностей детей, удовлетворение их индивидуальных потребностей в интеллектуальном, нравственном и физическом совершенствовании, формирование культуры здорового и безопасного образа жизни, укрепление здоровья, а также на организацию их свободного времени. Дополнительное образование детей обеспечивает их адаптацию к жизни в обществе, профессиональную ориентацию, выявление и поддержку детей, проявивших выдающиеся способности</a:t>
            </a:r>
            <a:endParaRPr lang="ru-RU" sz="2200" smtClean="0"/>
          </a:p>
        </p:txBody>
      </p:sp>
      <p:pic>
        <p:nvPicPr>
          <p:cNvPr id="15362" name="Picture 2"/>
          <p:cNvPicPr>
            <a:picLocks noChangeAspect="1" noChangeArrowheads="1"/>
          </p:cNvPicPr>
          <p:nvPr/>
        </p:nvPicPr>
        <p:blipFill>
          <a:blip r:embed="rId2"/>
          <a:srcRect/>
          <a:stretch>
            <a:fillRect/>
          </a:stretch>
        </p:blipFill>
        <p:spPr bwMode="auto">
          <a:xfrm>
            <a:off x="539750" y="1052513"/>
            <a:ext cx="2314575"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613"/>
            <a:ext cx="8229600" cy="6021387"/>
          </a:xfrm>
        </p:spPr>
        <p:txBody>
          <a:bodyPr>
            <a:normAutofit/>
          </a:bodyPr>
          <a:lstStyle/>
          <a:p>
            <a:pPr indent="449263">
              <a:lnSpc>
                <a:spcPct val="105000"/>
              </a:lnSpc>
            </a:pPr>
            <a:r>
              <a:rPr lang="ru-RU" sz="2200" smtClean="0">
                <a:solidFill>
                  <a:srgbClr val="000000"/>
                </a:solidFill>
                <a:latin typeface="Times New Roman" pitchFamily="18" charset="0"/>
                <a:cs typeface="Times New Roman" pitchFamily="18" charset="0"/>
              </a:rPr>
              <a:t>Развитие творческих способностей учащихся рассматривается как одно из приоритетных направлений в педагогике. Декоративно-прикладное искусство наиболее прочно связано с бытом и повседневной жизнью каждого человека. Именно поэтому оно играет большую роль в воспитании учащихся, так как способствует развитию творческих способностей и имеет огромное значение для формирования культуры быта и труда нашего народа, культуры человеческих отношений в целом. Занятия в творческом объединении «Вязание» позволяют посредством изготовления изделий развивать творческие способности учащихся. Здесь происходит более глубокое изучение теоретических основ конкретного художественного ремесла, развивается интерес к творчеству мастеров художественных промыслов, и одновременно реализуется важный педагогический принцип тесной связи теории с практикой. </a:t>
            </a:r>
            <a:endParaRPr lang="ru-RU" sz="2200" smtClean="0">
              <a:solidFill>
                <a:srgbClr val="000000"/>
              </a:solidFill>
              <a:ea typeface="Calibri" pitchFamily="34" charset="0"/>
              <a:cs typeface="Times New Roman" pitchFamily="18" charset="0"/>
            </a:endParaRPr>
          </a:p>
          <a:p>
            <a:pPr indent="449263">
              <a:lnSpc>
                <a:spcPct val="90000"/>
              </a:lnSpc>
            </a:pPr>
            <a:endParaRPr lang="ru-RU" sz="1400" smtClean="0">
              <a:solidFill>
                <a:srgbClr val="000000"/>
              </a:solidFill>
            </a:endParaRPr>
          </a:p>
          <a:p>
            <a:pPr indent="449263">
              <a:lnSpc>
                <a:spcPct val="90000"/>
              </a:lnSpc>
            </a:pPr>
            <a:endParaRPr lang="ru-RU"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3203575" y="836613"/>
            <a:ext cx="5483225" cy="6021387"/>
          </a:xfrm>
        </p:spPr>
        <p:txBody>
          <a:bodyPr>
            <a:normAutofit/>
          </a:bodyPr>
          <a:lstStyle/>
          <a:p>
            <a:pPr indent="449263">
              <a:lnSpc>
                <a:spcPct val="95000"/>
              </a:lnSpc>
              <a:spcBef>
                <a:spcPts val="150"/>
              </a:spcBef>
              <a:spcAft>
                <a:spcPts val="150"/>
              </a:spcAft>
            </a:pPr>
            <a:r>
              <a:rPr lang="ru-RU" sz="1800" b="1" smtClean="0">
                <a:solidFill>
                  <a:srgbClr val="000000"/>
                </a:solidFill>
                <a:latin typeface="Times New Roman" pitchFamily="18" charset="0"/>
                <a:ea typeface="Calibri" pitchFamily="34" charset="0"/>
                <a:cs typeface="Times New Roman" pitchFamily="18" charset="0"/>
              </a:rPr>
              <a:t>Истории вязания.</a:t>
            </a:r>
            <a:r>
              <a:rPr lang="ru-RU" sz="1800" smtClean="0">
                <a:solidFill>
                  <a:srgbClr val="000000"/>
                </a:solidFill>
                <a:latin typeface="Times New Roman" pitchFamily="18" charset="0"/>
                <a:ea typeface="Calibri" pitchFamily="34" charset="0"/>
                <a:cs typeface="Times New Roman" pitchFamily="18" charset="0"/>
              </a:rPr>
              <a:t> </a:t>
            </a:r>
          </a:p>
          <a:p>
            <a:pPr indent="449263">
              <a:lnSpc>
                <a:spcPct val="95000"/>
              </a:lnSpc>
              <a:spcBef>
                <a:spcPts val="150"/>
              </a:spcBef>
              <a:spcAft>
                <a:spcPts val="150"/>
              </a:spcAft>
              <a:buFont typeface="Wingdings 2" pitchFamily="18" charset="2"/>
              <a:buNone/>
            </a:pPr>
            <a:endParaRPr lang="ru-RU" sz="1800" smtClean="0">
              <a:solidFill>
                <a:srgbClr val="000000"/>
              </a:solidFill>
              <a:latin typeface="Times New Roman" pitchFamily="18" charset="0"/>
              <a:ea typeface="Calibri" pitchFamily="34" charset="0"/>
              <a:cs typeface="Times New Roman" pitchFamily="18" charset="0"/>
            </a:endParaRPr>
          </a:p>
          <a:p>
            <a:pPr indent="449263">
              <a:lnSpc>
                <a:spcPct val="95000"/>
              </a:lnSpc>
              <a:spcBef>
                <a:spcPts val="150"/>
              </a:spcBef>
              <a:spcAft>
                <a:spcPts val="150"/>
              </a:spcAft>
              <a:buFont typeface="Wingdings 2" pitchFamily="18" charset="2"/>
              <a:buNone/>
            </a:pPr>
            <a:r>
              <a:rPr lang="ru-RU" sz="1800" smtClean="0">
                <a:solidFill>
                  <a:srgbClr val="000000"/>
                </a:solidFill>
                <a:latin typeface="Times New Roman" pitchFamily="18" charset="0"/>
                <a:ea typeface="Calibri" pitchFamily="34" charset="0"/>
                <a:cs typeface="Times New Roman" pitchFamily="18" charset="0"/>
              </a:rPr>
              <a:t>Вязание – это один из самых старинных видов декоративно-прикладного искусства, который существует более трех тысяч лет. </a:t>
            </a:r>
            <a:r>
              <a:rPr lang="ru-RU" sz="1800" smtClean="0">
                <a:solidFill>
                  <a:srgbClr val="000000"/>
                </a:solidFill>
                <a:ea typeface="Calibri" pitchFamily="34" charset="0"/>
                <a:cs typeface="Times New Roman" pitchFamily="18" charset="0"/>
              </a:rPr>
              <a:t> </a:t>
            </a:r>
            <a:r>
              <a:rPr lang="ru-RU" sz="1800" smtClean="0">
                <a:solidFill>
                  <a:srgbClr val="000000"/>
                </a:solidFill>
                <a:latin typeface="Times New Roman" pitchFamily="18" charset="0"/>
                <a:ea typeface="Calibri" pitchFamily="34" charset="0"/>
                <a:cs typeface="Times New Roman" pitchFamily="18" charset="0"/>
              </a:rPr>
              <a:t>Детские вязанные сандалии были найдены в древних захоронениях Египта. Издавна, стараясь украсить свой быт, люди стремились использовать самые простые материалы для сочетания несложных форм и средств с неприхотливыми узорами, достигнув при этом высокого мастерства. Шло время, совершенствовались приемы изготовления вязаных вещей.   </a:t>
            </a:r>
            <a:endParaRPr lang="ru-RU" sz="1800" smtClean="0">
              <a:solidFill>
                <a:srgbClr val="000000"/>
              </a:solidFill>
              <a:ea typeface="Calibri" pitchFamily="34" charset="0"/>
              <a:cs typeface="Times New Roman" pitchFamily="18" charset="0"/>
            </a:endParaRPr>
          </a:p>
          <a:p>
            <a:pPr indent="449263">
              <a:lnSpc>
                <a:spcPct val="95000"/>
              </a:lnSpc>
              <a:spcBef>
                <a:spcPts val="150"/>
              </a:spcBef>
              <a:spcAft>
                <a:spcPts val="150"/>
              </a:spcAft>
            </a:pPr>
            <a:r>
              <a:rPr lang="ru-RU" sz="1800" smtClean="0">
                <a:solidFill>
                  <a:srgbClr val="000000"/>
                </a:solidFill>
                <a:latin typeface="Times New Roman" pitchFamily="18" charset="0"/>
                <a:ea typeface="Calibri" pitchFamily="34" charset="0"/>
                <a:cs typeface="Times New Roman" pitchFamily="18" charset="0"/>
              </a:rPr>
              <a:t> Ручное вязание изначально появилось как простая практическая необходимость, в дальнейшем превратилось в декоративное искусство. В настоящее время вязание является одним из самых популярных видов рукоделия. Ручное вязаное изделие всегда ценились очень высоко.</a:t>
            </a:r>
            <a:r>
              <a:rPr lang="ru-RU" sz="1800" smtClean="0">
                <a:solidFill>
                  <a:srgbClr val="00B0F0"/>
                </a:solidFill>
                <a:latin typeface="Times New Roman" pitchFamily="18" charset="0"/>
                <a:ea typeface="Calibri" pitchFamily="34" charset="0"/>
                <a:cs typeface="Times New Roman" pitchFamily="18" charset="0"/>
              </a:rPr>
              <a:t> </a:t>
            </a:r>
            <a:endParaRPr lang="ru-RU" sz="1800" smtClean="0">
              <a:solidFill>
                <a:srgbClr val="000000"/>
              </a:solidFill>
              <a:ea typeface="Calibri" pitchFamily="34" charset="0"/>
              <a:cs typeface="Times New Roman" pitchFamily="18" charset="0"/>
            </a:endParaRPr>
          </a:p>
          <a:p>
            <a:pPr indent="449263">
              <a:lnSpc>
                <a:spcPct val="80000"/>
              </a:lnSpc>
            </a:pPr>
            <a:endParaRPr lang="ru-RU" sz="1800" smtClean="0">
              <a:solidFill>
                <a:srgbClr val="000000"/>
              </a:solidFill>
              <a:ea typeface="Calibri" pitchFamily="34" charset="0"/>
              <a:cs typeface="Times New Roman" pitchFamily="18" charset="0"/>
            </a:endParaRPr>
          </a:p>
          <a:p>
            <a:pPr indent="449263">
              <a:lnSpc>
                <a:spcPct val="80000"/>
              </a:lnSpc>
            </a:pPr>
            <a:endParaRPr lang="ru-RU" sz="1200" smtClean="0">
              <a:ea typeface="Calibri" pitchFamily="34" charset="0"/>
              <a:cs typeface="Times New Roman" pitchFamily="18" charset="0"/>
            </a:endParaRPr>
          </a:p>
        </p:txBody>
      </p:sp>
      <p:pic>
        <p:nvPicPr>
          <p:cNvPr id="17410" name="Picture 2"/>
          <p:cNvPicPr>
            <a:picLocks noChangeAspect="1" noChangeArrowheads="1"/>
          </p:cNvPicPr>
          <p:nvPr/>
        </p:nvPicPr>
        <p:blipFill>
          <a:blip r:embed="rId2"/>
          <a:srcRect/>
          <a:stretch>
            <a:fillRect/>
          </a:stretch>
        </p:blipFill>
        <p:spPr bwMode="auto">
          <a:xfrm>
            <a:off x="692150" y="981075"/>
            <a:ext cx="2730500" cy="2519363"/>
          </a:xfrm>
          <a:prstGeom prst="rect">
            <a:avLst/>
          </a:prstGeom>
          <a:noFill/>
          <a:ln w="9525">
            <a:no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611188" y="3644900"/>
            <a:ext cx="2762250"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2"/>
          <p:cNvSpPr>
            <a:spLocks noGrp="1"/>
          </p:cNvSpPr>
          <p:nvPr>
            <p:ph idx="1"/>
          </p:nvPr>
        </p:nvSpPr>
        <p:spPr>
          <a:xfrm>
            <a:off x="457200" y="981075"/>
            <a:ext cx="8229600" cy="3735388"/>
          </a:xfrm>
        </p:spPr>
        <p:txBody>
          <a:bodyPr/>
          <a:lstStyle/>
          <a:p>
            <a:pPr marL="0" indent="0" algn="ctr">
              <a:buFont typeface="Wingdings 2" pitchFamily="18" charset="2"/>
              <a:buNone/>
            </a:pPr>
            <a:r>
              <a:rPr lang="ru-RU" sz="3600" b="1" smtClean="0">
                <a:latin typeface="Times New Roman" pitchFamily="18" charset="0"/>
                <a:cs typeface="Times New Roman" pitchFamily="18" charset="0"/>
              </a:rPr>
              <a:t>Развитие интереса и способностей детей в коллективной и индивидуальной работе объединения «Вязание». </a:t>
            </a:r>
            <a:endParaRPr lang="ru-RU" sz="3600" smtClean="0"/>
          </a:p>
        </p:txBody>
      </p:sp>
      <p:pic>
        <p:nvPicPr>
          <p:cNvPr id="18434" name="Picture 2"/>
          <p:cNvPicPr>
            <a:picLocks noChangeAspect="1" noChangeArrowheads="1"/>
          </p:cNvPicPr>
          <p:nvPr/>
        </p:nvPicPr>
        <p:blipFill>
          <a:blip r:embed="rId2"/>
          <a:srcRect/>
          <a:stretch>
            <a:fillRect/>
          </a:stretch>
        </p:blipFill>
        <p:spPr bwMode="auto">
          <a:xfrm>
            <a:off x="2857500" y="3429000"/>
            <a:ext cx="34290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648200" y="836613"/>
            <a:ext cx="4316413" cy="5518150"/>
          </a:xfrm>
        </p:spPr>
        <p:txBody>
          <a:bodyPr>
            <a:normAutofit/>
          </a:bodyPr>
          <a:lstStyle/>
          <a:p>
            <a:pPr marL="0" indent="0">
              <a:lnSpc>
                <a:spcPct val="80000"/>
              </a:lnSpc>
              <a:buFont typeface="Wingdings 2" pitchFamily="18" charset="2"/>
              <a:buNone/>
            </a:pPr>
            <a:r>
              <a:rPr lang="ru-RU" sz="2400" u="sng" smtClean="0">
                <a:solidFill>
                  <a:srgbClr val="000000"/>
                </a:solidFill>
                <a:latin typeface="Times New Roman" pitchFamily="18" charset="0"/>
              </a:rPr>
              <a:t>1. Развитие интереса и способностей детей в коллективной работе является наиболее плодотворной в системе дополнительного образования</a:t>
            </a:r>
            <a:r>
              <a:rPr lang="ru-RU" sz="2400" smtClean="0">
                <a:solidFill>
                  <a:srgbClr val="000000"/>
                </a:solidFill>
                <a:latin typeface="Times New Roman" pitchFamily="18" charset="0"/>
              </a:rPr>
              <a:t>.					</a:t>
            </a:r>
          </a:p>
          <a:p>
            <a:pPr marL="0" indent="0">
              <a:lnSpc>
                <a:spcPct val="80000"/>
              </a:lnSpc>
              <a:buFont typeface="Wingdings 2" pitchFamily="18" charset="2"/>
              <a:buNone/>
            </a:pPr>
            <a:r>
              <a:rPr lang="ru-RU" sz="2400" smtClean="0">
                <a:solidFill>
                  <a:srgbClr val="000000"/>
                </a:solidFill>
                <a:latin typeface="Times New Roman" pitchFamily="18" charset="0"/>
              </a:rPr>
              <a:t>В основе коллективной технологии применяю организационные принципы:	</a:t>
            </a:r>
          </a:p>
          <a:p>
            <a:pPr marL="0" indent="0">
              <a:lnSpc>
                <a:spcPct val="80000"/>
              </a:lnSpc>
            </a:pPr>
            <a:r>
              <a:rPr lang="ru-RU" sz="2400" smtClean="0">
                <a:solidFill>
                  <a:srgbClr val="000000"/>
                </a:solidFill>
                <a:latin typeface="Times New Roman" pitchFamily="18" charset="0"/>
              </a:rPr>
              <a:t> социально-полезная направленность деятельности детей и взрослых; 	                         </a:t>
            </a:r>
          </a:p>
          <a:p>
            <a:pPr marL="0" indent="0">
              <a:lnSpc>
                <a:spcPct val="80000"/>
              </a:lnSpc>
            </a:pPr>
            <a:r>
              <a:rPr lang="ru-RU" sz="2400" smtClean="0">
                <a:solidFill>
                  <a:srgbClr val="000000"/>
                </a:solidFill>
                <a:latin typeface="Times New Roman" pitchFamily="18" charset="0"/>
              </a:rPr>
              <a:t> сотрудничество детей и взрослых;</a:t>
            </a:r>
            <a:endParaRPr lang="ru-RU" sz="2200" smtClean="0"/>
          </a:p>
        </p:txBody>
      </p:sp>
      <p:pic>
        <p:nvPicPr>
          <p:cNvPr id="19458" name="Picture 2" descr="C:\Users\андрей\Desktop\фоторгафии для презентации\P051214_15.23_[01].jpg"/>
          <p:cNvPicPr>
            <a:picLocks noGrp="1" noChangeAspect="1" noChangeArrowheads="1"/>
          </p:cNvPicPr>
          <p:nvPr>
            <p:ph sz="half" idx="1"/>
          </p:nvPr>
        </p:nvPicPr>
        <p:blipFill>
          <a:blip r:embed="rId2"/>
          <a:srcRect/>
          <a:stretch>
            <a:fillRect/>
          </a:stretch>
        </p:blipFill>
        <p:spPr>
          <a:xfrm>
            <a:off x="468313" y="908050"/>
            <a:ext cx="4038600" cy="3028950"/>
          </a:xfrm>
        </p:spPr>
      </p:pic>
      <p:pic>
        <p:nvPicPr>
          <p:cNvPr id="19459" name="Picture 3"/>
          <p:cNvPicPr>
            <a:picLocks noChangeAspect="1" noChangeArrowheads="1"/>
          </p:cNvPicPr>
          <p:nvPr/>
        </p:nvPicPr>
        <p:blipFill>
          <a:blip r:embed="rId3"/>
          <a:srcRect/>
          <a:stretch>
            <a:fillRect/>
          </a:stretch>
        </p:blipFill>
        <p:spPr bwMode="auto">
          <a:xfrm>
            <a:off x="561975" y="4076700"/>
            <a:ext cx="37211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1075"/>
            <a:ext cx="8229600" cy="2735263"/>
          </a:xfrm>
        </p:spPr>
        <p:txBody>
          <a:bodyPr>
            <a:normAutofit/>
          </a:bodyPr>
          <a:lstStyle/>
          <a:p>
            <a:pPr marL="0" indent="0">
              <a:lnSpc>
                <a:spcPct val="80000"/>
              </a:lnSpc>
              <a:buFont typeface="Wingdings 2" pitchFamily="18" charset="2"/>
              <a:buNone/>
            </a:pPr>
            <a:r>
              <a:rPr lang="ru-RU" sz="2700" smtClean="0">
                <a:solidFill>
                  <a:srgbClr val="000000"/>
                </a:solidFill>
                <a:latin typeface="Times New Roman" pitchFamily="18" charset="0"/>
              </a:rPr>
              <a:t>	</a:t>
            </a:r>
            <a:r>
              <a:rPr lang="ru-RU" sz="2700" b="1" smtClean="0">
                <a:solidFill>
                  <a:srgbClr val="000000"/>
                </a:solidFill>
                <a:latin typeface="Times New Roman" pitchFamily="18" charset="0"/>
              </a:rPr>
              <a:t>Цели коллективной технологии:</a:t>
            </a:r>
            <a:r>
              <a:rPr lang="ru-RU" sz="2700" smtClean="0">
                <a:solidFill>
                  <a:srgbClr val="000000"/>
                </a:solidFill>
                <a:latin typeface="Times New Roman" pitchFamily="18" charset="0"/>
              </a:rPr>
              <a:t>	</a:t>
            </a:r>
          </a:p>
          <a:p>
            <a:pPr marL="0" indent="0">
              <a:lnSpc>
                <a:spcPct val="80000"/>
              </a:lnSpc>
            </a:pPr>
            <a:r>
              <a:rPr lang="ru-RU" sz="2700" smtClean="0">
                <a:solidFill>
                  <a:srgbClr val="000000"/>
                </a:solidFill>
                <a:latin typeface="Times New Roman" pitchFamily="18" charset="0"/>
              </a:rPr>
              <a:t>развить творческие способности детей и приобщить их к многообразной творческой деятельности;	                          </a:t>
            </a:r>
          </a:p>
          <a:p>
            <a:pPr marL="0" indent="0">
              <a:lnSpc>
                <a:spcPct val="80000"/>
              </a:lnSpc>
            </a:pPr>
            <a:r>
              <a:rPr lang="ru-RU" sz="2700" smtClean="0">
                <a:solidFill>
                  <a:srgbClr val="000000"/>
                </a:solidFill>
                <a:latin typeface="Times New Roman" pitchFamily="18" charset="0"/>
              </a:rPr>
              <a:t>воспитать общественно-активную творческую личность,  способствующую организации социального творчества, направленного на служение людям в конкретных социальных ситуациях.	</a:t>
            </a:r>
            <a:endParaRPr lang="ru-RU" sz="2700" smtClean="0">
              <a:solidFill>
                <a:srgbClr val="000000"/>
              </a:solidFill>
            </a:endParaRPr>
          </a:p>
          <a:p>
            <a:pPr marL="0" indent="0">
              <a:lnSpc>
                <a:spcPct val="80000"/>
              </a:lnSpc>
            </a:pPr>
            <a:endParaRPr lang="ru-RU" sz="2200" smtClean="0"/>
          </a:p>
        </p:txBody>
      </p:sp>
      <p:pic>
        <p:nvPicPr>
          <p:cNvPr id="20482" name="Picture 3"/>
          <p:cNvPicPr>
            <a:picLocks noChangeAspect="1" noChangeArrowheads="1"/>
          </p:cNvPicPr>
          <p:nvPr/>
        </p:nvPicPr>
        <p:blipFill>
          <a:blip r:embed="rId2"/>
          <a:srcRect/>
          <a:stretch>
            <a:fillRect/>
          </a:stretch>
        </p:blipFill>
        <p:spPr bwMode="auto">
          <a:xfrm>
            <a:off x="2268538" y="3573463"/>
            <a:ext cx="4606925"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0338" y="836613"/>
            <a:ext cx="6192837" cy="6021387"/>
          </a:xfrm>
        </p:spPr>
        <p:txBody>
          <a:bodyPr>
            <a:normAutofit/>
          </a:bodyPr>
          <a:lstStyle/>
          <a:p>
            <a:pPr marL="392113" lvl="1" indent="0">
              <a:lnSpc>
                <a:spcPct val="90000"/>
              </a:lnSpc>
              <a:buFont typeface="Wingdings 2" pitchFamily="18" charset="2"/>
              <a:buNone/>
            </a:pPr>
            <a:r>
              <a:rPr lang="ru-RU" sz="2000" smtClean="0">
                <a:latin typeface="Times New Roman" pitchFamily="18" charset="0"/>
                <a:cs typeface="Times New Roman" pitchFamily="18" charset="0"/>
              </a:rPr>
              <a:t>          Изготовление поделки требует выбора необходимых инструментов, материалов и цветовой гаммы ниток. Обращается внимание на правильную посадку,  постановку рук, положение крючка во время работы.</a:t>
            </a:r>
            <a:r>
              <a:rPr lang="ru-RU" sz="2000" b="1" smtClean="0">
                <a:latin typeface="Times New Roman" pitchFamily="18" charset="0"/>
                <a:cs typeface="Times New Roman" pitchFamily="18" charset="0"/>
              </a:rPr>
              <a:t> </a:t>
            </a:r>
            <a:r>
              <a:rPr lang="ru-RU" sz="2000" smtClean="0">
                <a:latin typeface="Times New Roman" pitchFamily="18" charset="0"/>
                <a:cs typeface="Times New Roman" pitchFamily="18" charset="0"/>
              </a:rPr>
              <a:t>Коллективная работа помогает сплочению детей в изготовлении сказочной композиции или панно. Педагог ведёт консультации в группах. Исправ­ление недочетов в работе, помощь при оформлении работ.  Каждый учащийся может выразить свои способности в вязании ка­ких-нибудь деталей или в оформлении выполняемой игрушки. В результате этой деятельности развиваются дружеские отношения, взаимопомощь, и приходит общая радость от хорошо выполненной работы. Развивается познавательный интерес, творческие способности, память, логическое мышление, целеустремлённость, настойчивость. Воспитывается активность, взаимопомощь, уважение к друг другу, дисциплинированность, умение ценить свой и чужой труд.</a:t>
            </a:r>
            <a:endParaRPr lang="ru-RU" sz="2000" smtClean="0"/>
          </a:p>
        </p:txBody>
      </p:sp>
      <p:pic>
        <p:nvPicPr>
          <p:cNvPr id="21506" name="Picture 2" descr="http://img0.liveinternet.ru/images/attach/c/2/73/221/73221620_11.jpg"/>
          <p:cNvPicPr>
            <a:picLocks noChangeAspect="1" noChangeArrowheads="1"/>
          </p:cNvPicPr>
          <p:nvPr/>
        </p:nvPicPr>
        <p:blipFill>
          <a:blip r:embed="rId2"/>
          <a:srcRect/>
          <a:stretch>
            <a:fillRect/>
          </a:stretch>
        </p:blipFill>
        <p:spPr bwMode="auto">
          <a:xfrm>
            <a:off x="250825" y="1312863"/>
            <a:ext cx="2833688" cy="498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1379</TotalTime>
  <Words>1206</Words>
  <Application>Microsoft Office PowerPoint</Application>
  <PresentationFormat>Экран (4:3)</PresentationFormat>
  <Paragraphs>60</Paragraphs>
  <Slides>23</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23</vt:i4>
      </vt:variant>
    </vt:vector>
  </HeadingPairs>
  <TitlesOfParts>
    <vt:vector size="32" baseType="lpstr">
      <vt:lpstr>Constantia</vt:lpstr>
      <vt:lpstr>Arial</vt:lpstr>
      <vt:lpstr>Calibri</vt:lpstr>
      <vt:lpstr>Wingdings 2</vt:lpstr>
      <vt:lpstr>Times New Roman</vt:lpstr>
      <vt:lpstr>Поток</vt:lpstr>
      <vt:lpstr>Поток</vt:lpstr>
      <vt:lpstr>Поток</vt: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GYPNORION</cp:lastModifiedBy>
  <cp:revision>47</cp:revision>
  <dcterms:created xsi:type="dcterms:W3CDTF">2015-05-19T07:13:13Z</dcterms:created>
  <dcterms:modified xsi:type="dcterms:W3CDTF">2015-05-21T01:07:55Z</dcterms:modified>
</cp:coreProperties>
</file>