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85" r:id="rId10"/>
    <p:sldId id="264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87" r:id="rId20"/>
    <p:sldId id="288" r:id="rId21"/>
    <p:sldId id="289" r:id="rId22"/>
    <p:sldId id="290" r:id="rId23"/>
    <p:sldId id="276" r:id="rId24"/>
    <p:sldId id="282" r:id="rId25"/>
    <p:sldId id="278" r:id="rId26"/>
    <p:sldId id="279" r:id="rId27"/>
    <p:sldId id="284" r:id="rId28"/>
    <p:sldId id="286" r:id="rId29"/>
    <p:sldId id="280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DE"/>
    <a:srgbClr val="FF8BC5"/>
    <a:srgbClr val="9BDE42"/>
    <a:srgbClr val="2A5432"/>
    <a:srgbClr val="385D8A"/>
    <a:srgbClr val="DCEA2A"/>
    <a:srgbClr val="E1D055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44" autoAdjust="0"/>
    <p:restoredTop sz="94660" autoAdjust="0"/>
  </p:normalViewPr>
  <p:slideViewPr>
    <p:cSldViewPr>
      <p:cViewPr varScale="1">
        <p:scale>
          <a:sx n="71" d="100"/>
          <a:sy n="71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A3F038E-7528-4206-A4E0-7773630EF91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D735C7-3FF7-40FE-9D6D-359487B8B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CF5EF6-AB00-41AB-8995-0530D7C0274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9F705A7-51F0-48C1-9D25-78D0F8BF3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557E9-4B3F-4A8A-B996-1169E4DACF31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5F36C-46E7-40E0-A24B-5E7613AE6A4C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7AA5-6FF3-4D3B-8776-F81EC3D0E6D2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FAB2-305A-4811-9243-EE700ED19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F68B-E0B2-4665-92ED-FEEAA0C9BB1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77C7-41C3-4B12-B3C6-DAFE5BED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88EE4-F89B-4E91-A307-FEA6630758D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D85F-1AC9-4820-9ACD-C72BAA0D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8DE7-E205-4662-A69D-6994C16C946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F99F-B9B0-4B8D-9F1A-2E6CEF4B4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E96D-1F19-4752-AD0F-A1ACA25AE362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6107-0519-4E7E-8EB2-1FF58579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CDA5-CC47-4E81-92C5-4694F803401F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4DCF-7DB8-4BBE-A96D-88B2D995C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E73B-ECDB-4CC9-BB43-2C07DEC7F5B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6346-F105-4D48-8B20-42D616FD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6D88-6EF5-47DB-BB56-659B8B3A87B7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1681-D7A6-4C10-A881-4CAC6CA44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35D6-F35C-42EF-9263-52C82C2EDEA3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9780-A927-4E3F-9585-7A151158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5BCB-0FE9-42F7-B34F-15CB46A741B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C0B0-7532-4DFC-A5E8-89B968045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3793-9ECB-467F-86C0-A5CA36D1496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FFC3-01B5-4EB8-87CE-896953B94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300095-EE99-44E8-83E0-4FFEB70875C5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AE4AFE-CA75-487A-9B92-AD621E38A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10.%20BACH%20-%20PRELUDE%20IN%20C-MINOR.mp3" TargetMode="External"/><Relationship Id="rId1" Type="http://schemas.openxmlformats.org/officeDocument/2006/relationships/audio" Target="file:///G:\&#1055;&#1088;&#1086;&#1077;&#1082;&#1090;&#1080;&#1082;\10.%20BACH%20-%20PRELUDE%20IN%20C-MINOR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r-children.ru/uploads/posts/2012-03/1331415417_68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0.%20BACH%20-%20PRELUDE%20IN%20C-MINOR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8" y="285750"/>
            <a:ext cx="39131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Тема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678769"/>
            <a:ext cx="4929190" cy="30469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«Цветы выполненные из бросового материала»</a:t>
            </a:r>
            <a:endParaRPr lang="ru-RU" sz="4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0" name="10. BACH - PRELUDE IN C-MIN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229225"/>
            <a:ext cx="13858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4670425" y="1143000"/>
            <a:ext cx="4033838" cy="5143500"/>
            <a:chOff x="730" y="1130"/>
            <a:chExt cx="3643" cy="283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730" y="1130"/>
              <a:ext cx="3623" cy="2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1371" y="1221"/>
              <a:ext cx="3002" cy="27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5368" name="10. BACH - PRELUDE IN C-MINOR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9545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5">
                <p:cTn id="10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428625"/>
            <a:ext cx="5403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Продолжительность проекта</a:t>
            </a:r>
            <a:r>
              <a:rPr lang="ru-RU" b="1" dirty="0">
                <a:latin typeface="Comic Sans MS" pitchFamily="66" charset="0"/>
                <a:cs typeface="+mn-cs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071563"/>
            <a:ext cx="7786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Необходимое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материальное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обеспечение: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475" y="2349500"/>
            <a:ext cx="51435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Полиэтилен разных цветов;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Проволока;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Нитки;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Ножницы;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Бисер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5715000" y="390525"/>
            <a:ext cx="3143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53735"/>
                </a:solidFill>
                <a:latin typeface="Comic Sans MS" pitchFamily="66" charset="0"/>
              </a:rPr>
              <a:t>Краткосрочный</a:t>
            </a:r>
            <a:r>
              <a:rPr lang="ru-RU" sz="2800" b="1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5605" name="Picture 2" descr="C:\Documents and Settings\buzina\Local Settings\Temporary Internet Files\Content.IE5\L4N8HK6N\MC90044042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3071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14313" y="1341438"/>
            <a:ext cx="8929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Выставка декортивно-прикладного творчества.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Букеты.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357188"/>
            <a:ext cx="83423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Предполагаемый продукт проекта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:</a:t>
            </a:r>
          </a:p>
        </p:txBody>
      </p:sp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138" y="2205038"/>
            <a:ext cx="50403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1357298"/>
          <a:ext cx="8501121" cy="50266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64574"/>
                <a:gridCol w="2319268"/>
                <a:gridCol w="1104709"/>
                <a:gridCol w="1656285"/>
                <a:gridCol w="1656285"/>
              </a:tblGrid>
              <a:tr h="825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Этап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Содержание 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2000">
                          <a:latin typeface="Comic Sans MS" pitchFamily="66" charset="0"/>
                        </a:rPr>
                        <a:t>Дата 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2000">
                          <a:latin typeface="Comic Sans MS" pitchFamily="66" charset="0"/>
                        </a:rPr>
                        <a:t>Ответственный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2000">
                          <a:latin typeface="Comic Sans MS" pitchFamily="66" charset="0"/>
                        </a:rPr>
                        <a:t>Продукт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</a:tr>
              <a:tr h="4201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2800" dirty="0">
                          <a:latin typeface="Comic Sans MS" pitchFamily="66" charset="0"/>
                        </a:rPr>
                        <a:t>Организационный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Постановка проблемы проекта.</a:t>
                      </a: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Определение цели и задач проекта.</a:t>
                      </a: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Определение продукта проекта</a:t>
                      </a: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Планирование проекта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8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8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8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8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ноябрь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Проектная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Проектная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8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Проектная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Проектная группа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Проблема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Цель и задачи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Продукты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4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800" dirty="0">
                          <a:latin typeface="Comic Sans MS" pitchFamily="66" charset="0"/>
                        </a:rPr>
                        <a:t>План работы над проектом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</a:tr>
            </a:tbl>
          </a:graphicData>
        </a:graphic>
      </p:graphicFrame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850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Этапы работы над проектом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850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Этапы работы над проектом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1142984"/>
          <a:ext cx="8358244" cy="54292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7255"/>
                <a:gridCol w="2500330"/>
                <a:gridCol w="1500198"/>
                <a:gridCol w="1714512"/>
                <a:gridCol w="1785949"/>
              </a:tblGrid>
              <a:tr h="542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4000" dirty="0">
                          <a:latin typeface="Comic Sans MS" pitchFamily="66" charset="0"/>
                        </a:rPr>
                        <a:t>Информационный</a:t>
                      </a:r>
                      <a:endParaRPr lang="ru-RU" sz="32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Провести исследование </a:t>
                      </a:r>
                      <a:r>
                        <a:rPr lang="ru-RU" sz="1600" dirty="0" smtClean="0">
                          <a:latin typeface="Comic Sans MS" pitchFamily="66" charset="0"/>
                        </a:rPr>
                        <a:t>«Рождение пластикового пакета»;</a:t>
                      </a: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Провести наблюдение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cs typeface="+mn-cs"/>
                        </a:rPr>
                        <a:t>«Сколько полиэтиленовых пакетов вам встретилось по пути в творческое объединение»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Провести опрос учащихся </a:t>
                      </a:r>
                      <a:r>
                        <a:rPr lang="ru-RU" sz="1600" dirty="0" smtClean="0">
                          <a:latin typeface="Comic Sans MS" pitchFamily="66" charset="0"/>
                        </a:rPr>
                        <a:t>1-4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классов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cs typeface="+mn-cs"/>
                        </a:rPr>
                        <a:t>«Как в других целях можно использовать полиэтилен»;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smtClean="0">
                          <a:latin typeface="Comic Sans MS" pitchFamily="66" charset="0"/>
                        </a:rPr>
                        <a:t>1-2.11.13</a:t>
                      </a: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smtClean="0">
                          <a:latin typeface="Comic Sans MS" pitchFamily="66" charset="0"/>
                        </a:rPr>
                        <a:t>5-6.11.13</a:t>
                      </a: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smtClean="0">
                          <a:latin typeface="Comic Sans MS" pitchFamily="66" charset="0"/>
                        </a:rPr>
                        <a:t>7-8.11.13</a:t>
                      </a:r>
                      <a:endParaRPr lang="ru-RU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omic Sans MS" pitchFamily="66" charset="0"/>
                        </a:rPr>
                        <a:t>Разгулина</a:t>
                      </a:r>
                      <a:r>
                        <a:rPr lang="ru-RU" sz="1600" baseline="0" dirty="0" smtClean="0">
                          <a:latin typeface="Comic Sans MS" pitchFamily="66" charset="0"/>
                        </a:rPr>
                        <a:t> Яна, </a:t>
                      </a:r>
                      <a:r>
                        <a:rPr lang="ru-RU" sz="1600" baseline="0" dirty="0" err="1" smtClean="0">
                          <a:latin typeface="Comic Sans MS" pitchFamily="66" charset="0"/>
                        </a:rPr>
                        <a:t>Ошлакова</a:t>
                      </a:r>
                      <a:r>
                        <a:rPr lang="ru-RU" sz="1600" baseline="0" dirty="0" smtClean="0">
                          <a:latin typeface="Comic Sans MS" pitchFamily="66" charset="0"/>
                        </a:rPr>
                        <a:t> Валя</a:t>
                      </a: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Сулима Полина, </a:t>
                      </a:r>
                      <a:r>
                        <a:rPr lang="ru-RU" sz="1600" dirty="0" err="1" smtClean="0">
                          <a:latin typeface="Comic Sans MS" pitchFamily="66" charset="0"/>
                        </a:rPr>
                        <a:t>Бадюк</a:t>
                      </a:r>
                      <a:r>
                        <a:rPr lang="ru-RU" sz="1600" dirty="0" smtClean="0">
                          <a:latin typeface="Comic Sans MS" pitchFamily="66" charset="0"/>
                        </a:rPr>
                        <a:t> Катя</a:t>
                      </a: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omic Sans MS" pitchFamily="66" charset="0"/>
                          <a:ea typeface="+mn-ea"/>
                          <a:cs typeface="+mn-cs"/>
                        </a:rPr>
                        <a:t>Вашкевич</a:t>
                      </a:r>
                      <a:r>
                        <a:rPr lang="ru-RU" sz="1600" dirty="0" smtClean="0">
                          <a:latin typeface="Comic Sans MS" pitchFamily="66" charset="0"/>
                          <a:ea typeface="+mn-ea"/>
                          <a:cs typeface="+mn-cs"/>
                        </a:rPr>
                        <a:t> Даша</a:t>
                      </a:r>
                      <a:endParaRPr lang="ru-RU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Презентация.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Отчет.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Результаты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опроса</a:t>
                      </a:r>
                      <a:endParaRPr lang="ru-RU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714375" y="142875"/>
            <a:ext cx="764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Comic Sans MS" pitchFamily="66" charset="0"/>
              </a:rPr>
              <a:t>Этапы работы над проектом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7" y="1214422"/>
          <a:ext cx="8501122" cy="39290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0112"/>
                <a:gridCol w="2975392"/>
                <a:gridCol w="1358125"/>
                <a:gridCol w="1617269"/>
                <a:gridCol w="1700224"/>
              </a:tblGrid>
              <a:tr h="3929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4000" b="0" dirty="0">
                          <a:latin typeface="Comic Sans MS" pitchFamily="66" charset="0"/>
                        </a:rPr>
                        <a:t>Практический</a:t>
                      </a:r>
                      <a:endParaRPr lang="ru-RU" sz="3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Comic Sans MS" pitchFamily="66" charset="0"/>
                        </a:rPr>
                        <a:t>Приготовить </a:t>
                      </a:r>
                      <a:r>
                        <a:rPr lang="ru-RU" sz="1600" b="0" dirty="0">
                          <a:latin typeface="Comic Sans MS" pitchFamily="66" charset="0"/>
                        </a:rPr>
                        <a:t>своими руками </a:t>
                      </a:r>
                      <a:r>
                        <a:rPr lang="ru-RU" sz="1600" b="0" dirty="0" smtClean="0">
                          <a:latin typeface="Comic Sans MS" pitchFamily="66" charset="0"/>
                        </a:rPr>
                        <a:t>цветы из полиэтилена.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</a:rPr>
                        <a:t>Оформление </a:t>
                      </a:r>
                      <a:r>
                        <a:rPr lang="ru-RU" sz="1600" b="0" dirty="0">
                          <a:latin typeface="Comic Sans MS" pitchFamily="66" charset="0"/>
                        </a:rPr>
                        <a:t>выставки </a:t>
                      </a:r>
                      <a:r>
                        <a:rPr lang="ru-RU" sz="1600" b="0" dirty="0" smtClean="0">
                          <a:latin typeface="Comic Sans MS" pitchFamily="66" charset="0"/>
                        </a:rPr>
                        <a:t>на конкурс творческих работ «Бабушки, бабушки,</a:t>
                      </a:r>
                      <a:r>
                        <a:rPr lang="ru-RU" sz="1600" b="0" baseline="0" dirty="0" smtClean="0">
                          <a:latin typeface="Comic Sans MS" pitchFamily="66" charset="0"/>
                        </a:rPr>
                        <a:t> бабушки -  старушки</a:t>
                      </a:r>
                      <a:r>
                        <a:rPr lang="ru-RU" sz="1600" b="0" dirty="0" smtClean="0">
                          <a:latin typeface="Comic Sans MS" pitchFamily="66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</a:rPr>
                        <a:t>Подготовка </a:t>
                      </a:r>
                      <a:r>
                        <a:rPr lang="ru-RU" sz="1600" b="0" dirty="0">
                          <a:latin typeface="Comic Sans MS" pitchFamily="66" charset="0"/>
                        </a:rPr>
                        <a:t>презентации проекта</a:t>
                      </a:r>
                      <a:endParaRPr lang="ru-RU" sz="16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11.03.13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15.03.13</a:t>
                      </a:r>
                      <a:endParaRPr lang="ru-RU" sz="16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Творческая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Творческая</a:t>
                      </a:r>
                      <a:r>
                        <a:rPr lang="ru-RU" sz="1600" b="0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baseline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baseline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baseline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Педагог</a:t>
                      </a:r>
                      <a:endParaRPr lang="ru-RU" sz="1600" b="0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405" algn="l"/>
                        </a:tabLst>
                        <a:defRPr/>
                      </a:pPr>
                      <a:r>
                        <a:rPr lang="ru-RU" sz="1600" b="0" dirty="0" smtClean="0">
                          <a:latin typeface="Comic Sans MS" pitchFamily="66" charset="0"/>
                        </a:rPr>
                        <a:t>Сувениры, рисунки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405" algn="l"/>
                        </a:tabLst>
                        <a:defRPr/>
                      </a:pPr>
                      <a:endParaRPr lang="ru-RU" sz="1600" b="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</a:rPr>
                        <a:t>Выставка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endParaRPr lang="ru-RU" sz="1600" b="0" dirty="0" smtClean="0"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6405" algn="l"/>
                        </a:tabLst>
                      </a:pPr>
                      <a:r>
                        <a:rPr lang="ru-RU" sz="1600" b="0" dirty="0" smtClean="0">
                          <a:latin typeface="Comic Sans MS" pitchFamily="66" charset="0"/>
                        </a:rPr>
                        <a:t>Презентация</a:t>
                      </a:r>
                      <a:endParaRPr lang="ru-RU" sz="16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679" y="428604"/>
            <a:ext cx="832150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Организационный этап</a:t>
            </a: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57188" y="2571750"/>
            <a:ext cx="3643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400" b="1">
                <a:solidFill>
                  <a:srgbClr val="984807"/>
                </a:solidFill>
                <a:latin typeface="Comic Sans MS" pitchFamily="66" charset="0"/>
              </a:rPr>
              <a:t>Поставили проблему.</a:t>
            </a:r>
          </a:p>
          <a:p>
            <a:pPr marL="457200" indent="-457200" eaLnBrk="0" hangingPunct="0"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400" b="1">
                <a:solidFill>
                  <a:srgbClr val="984807"/>
                </a:solidFill>
                <a:latin typeface="Comic Sans MS" pitchFamily="66" charset="0"/>
              </a:rPr>
              <a:t>Определили цель и задачи проекта.</a:t>
            </a:r>
          </a:p>
          <a:p>
            <a:pPr marL="457200" indent="-457200" eaLnBrk="0" hangingPunct="0"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400" b="1">
                <a:solidFill>
                  <a:srgbClr val="984807"/>
                </a:solidFill>
                <a:latin typeface="Comic Sans MS" pitchFamily="66" charset="0"/>
              </a:rPr>
              <a:t>Определили продукт проекта</a:t>
            </a:r>
          </a:p>
          <a:p>
            <a:pPr marL="457200" indent="-457200" eaLnBrk="0" hangingPunct="0"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400" b="1">
                <a:solidFill>
                  <a:srgbClr val="984807"/>
                </a:solidFill>
                <a:latin typeface="Comic Sans MS" pitchFamily="66" charset="0"/>
              </a:rPr>
              <a:t>Составили план работы над проектом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636838"/>
            <a:ext cx="4535488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297" y="428604"/>
            <a:ext cx="830227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Информационный этап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88" y="3000375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eaLnBrk="0" hangingPunct="0">
              <a:buFont typeface="+mj-lt"/>
              <a:buAutoNum type="arabicPeriod"/>
              <a:tabLst>
                <a:tab pos="446088" algn="l"/>
              </a:tabLs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Провели исследование </a:t>
            </a:r>
          </a:p>
          <a:p>
            <a:pPr marL="457200" indent="-457200" eaLnBrk="0" hangingPunct="0">
              <a:tabLst>
                <a:tab pos="446088" algn="l"/>
              </a:tabLs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«Рождение пластикового пакета».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20938"/>
            <a:ext cx="32416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297" y="428604"/>
            <a:ext cx="830227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Информационный этап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88" y="2262188"/>
            <a:ext cx="36433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2.Провели наблюдение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«Сколько полиэтиленовых пакетов вам встретилось по пути в творческое объединение»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79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705100"/>
            <a:ext cx="43926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297" y="428604"/>
            <a:ext cx="830227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Информационный этап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2697163"/>
            <a:ext cx="8215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Провели опрос учащихся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1-4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классов «Как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других целях можно использовать полиэтилен».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Результаты опроса: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Было опрошено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45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ребят.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Из них: 100% ребят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представили свои варианты.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Цветы 94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% опрошенных ребят,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наряды, костюмы 2%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опрошенных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ребят, использовать в бытовых целях 4% опрошенных ребят.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9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Практический этап</a:t>
            </a:r>
            <a:endParaRPr lang="ru-RU" sz="5400" dirty="0"/>
          </a:p>
        </p:txBody>
      </p:sp>
      <p:pic>
        <p:nvPicPr>
          <p:cNvPr id="3" name="Рисунок 2" descr="WP_20140416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44192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140416_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7200" y="3857628"/>
            <a:ext cx="441732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285750"/>
            <a:ext cx="52006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Аннотация проекта</a:t>
            </a:r>
            <a:r>
              <a:rPr lang="ru-RU" sz="2800" b="1" dirty="0">
                <a:latin typeface="Comic Sans MS" pitchFamily="66" charset="0"/>
                <a:cs typeface="+mn-cs"/>
              </a:rPr>
              <a:t>:</a:t>
            </a:r>
            <a:endParaRPr lang="ru-RU" sz="2800" b="1" dirty="0">
              <a:latin typeface="Comic Sans MS" pitchFamily="66" charset="0"/>
              <a:cs typeface="+mn-cs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57188" y="1071563"/>
            <a:ext cx="8572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Comic Sans MS" pitchFamily="66" charset="0"/>
              </a:rPr>
              <a:t>Приближается конкурс творческих работ «Бабушки, бабушки, бабушки- старушки»,  ребята предложили приготовить сувениры для наших любимых бабушек</a:t>
            </a: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14625" y="4000500"/>
            <a:ext cx="3798888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1537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Практический этап</a:t>
            </a:r>
            <a:endParaRPr lang="ru-RU" sz="5400" dirty="0"/>
          </a:p>
        </p:txBody>
      </p:sp>
      <p:pic>
        <p:nvPicPr>
          <p:cNvPr id="3" name="Рисунок 2" descr="WP_20140416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13734"/>
            <a:ext cx="4500594" cy="254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140416_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3479" y="3571876"/>
            <a:ext cx="4676207" cy="264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Практический этап</a:t>
            </a:r>
            <a:endParaRPr lang="ru-RU" sz="5400" dirty="0"/>
          </a:p>
        </p:txBody>
      </p:sp>
      <p:pic>
        <p:nvPicPr>
          <p:cNvPr id="3" name="Рисунок 2" descr="WP_20140416_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5"/>
            <a:ext cx="4357718" cy="261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140416_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82860"/>
            <a:ext cx="4429123" cy="250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85818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над проектом: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Практический этап</a:t>
            </a:r>
            <a:endParaRPr lang="ru-RU" sz="5400" dirty="0"/>
          </a:p>
        </p:txBody>
      </p:sp>
      <p:pic>
        <p:nvPicPr>
          <p:cNvPr id="3" name="Рисунок 2" descr="WP_20140414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143116"/>
            <a:ext cx="2367582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140414_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2394041" cy="426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P_20140416_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4813" y="2143116"/>
            <a:ext cx="2260195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865" y="428604"/>
            <a:ext cx="85491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3.Исследовательский этап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88" y="131603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Провели исследование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«Рождение пластикового пакета»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857250" y="2087563"/>
            <a:ext cx="72866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>
                <a:latin typeface="Comic Sans MS" pitchFamily="66" charset="0"/>
                <a:cs typeface="Times New Roman" pitchFamily="18" charset="0"/>
              </a:rPr>
              <a:t>Эта экологическая проблема нагляднее всего проявляется в том произволе, который царит в сфере утилизации пластиковых пакетов. В среднем за год продается около 13 млрд. пакетов. Как правило, их используют всего лишь 20 минут, после чего выбрасывают, а ведь для полного разложения полиэтилена требуется колоссальный период времени – 1000 лет.</a:t>
            </a:r>
          </a:p>
          <a:p>
            <a:pPr algn="just">
              <a:tabLst>
                <a:tab pos="457200" algn="l"/>
              </a:tabLst>
            </a:pPr>
            <a:r>
              <a:rPr lang="ru-RU">
                <a:latin typeface="Comic Sans MS" pitchFamily="66" charset="0"/>
                <a:cs typeface="Times New Roman" pitchFamily="18" charset="0"/>
              </a:rPr>
              <a:t>       В последнее время появляются статьи, в которых пластиковые пакеты признаются фактором загрязнения окружающей среды,    из-за которого птицы получают увечья, а морские котики, черепахи и киты массово вымирают. «Полиэтилен чрезвычайно укоренился в жизни людей. Но необходимо учитывать, насколько гибельно все это сказывается на окружающей среде». </a:t>
            </a:r>
          </a:p>
          <a:p>
            <a:pPr>
              <a:tabLst>
                <a:tab pos="4572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0. BACH - PRELUDE IN C-MIN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7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5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865" y="428604"/>
            <a:ext cx="85491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3.Исследовательский этап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581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tabLst>
                <a:tab pos="457200" algn="l"/>
              </a:tabLst>
            </a:pPr>
            <a:r>
              <a:rPr lang="ru-RU" sz="1800" smtClean="0">
                <a:latin typeface="Comic Sans MS" pitchFamily="66" charset="0"/>
                <a:cs typeface="Times New Roman" pitchFamily="18" charset="0"/>
              </a:rPr>
              <a:t>В последнее время появляются статьи, в которых пластиковые пакеты признаются фактором загрязнения окружающей среды,    из-за которого птицы получают увечья, а морские котики, черепахи и киты массово вымирают. «Полиэтилен чрезвычайно укоренился в жизни людей. Но необходимо учитывать, насколько гибельно все это сказывается на окружающей среде».</a:t>
            </a:r>
          </a:p>
          <a:p>
            <a:pPr marL="0" indent="0">
              <a:lnSpc>
                <a:spcPct val="90000"/>
              </a:lnSpc>
              <a:tabLst>
                <a:tab pos="457200" algn="l"/>
              </a:tabLst>
            </a:pPr>
            <a:r>
              <a:rPr lang="ru-RU" sz="1800" smtClean="0">
                <a:latin typeface="Comic Sans MS" pitchFamily="66" charset="0"/>
                <a:cs typeface="Times New Roman" pitchFamily="18" charset="0"/>
              </a:rPr>
              <a:t>Правда ли, что дикой природе наноситься серьезный ущерб? И нельзя пренебрегать достоинствами, которыми обладает полиэтилен с экологической точки зрения. Если вам нужна сумка, будет гораздо лучше, если вы возьмете сумку, сделанную из полиэтилена, а не из какого-то другого материала, поскольку на ее производство затрачивается минимальный объем энергии. И пакеты можно переработать.</a:t>
            </a:r>
          </a:p>
          <a:p>
            <a:pPr marL="0" indent="0">
              <a:lnSpc>
                <a:spcPct val="90000"/>
              </a:lnSpc>
              <a:tabLst>
                <a:tab pos="457200" algn="l"/>
              </a:tabLst>
            </a:pPr>
            <a:r>
              <a:rPr lang="ru-RU" sz="1800" smtClean="0">
                <a:latin typeface="Comic Sans MS" pitchFamily="66" charset="0"/>
                <a:cs typeface="Times New Roman" pitchFamily="18" charset="0"/>
              </a:rPr>
              <a:t>       Впрочем, память о том, что больше века тому назад открыл Фон Пехман, едва ли исчезнет еще как минимум тысячу лет -  воплощенная в обычном пластиковом пакете, разумеется.   </a:t>
            </a:r>
          </a:p>
          <a:p>
            <a:pPr marL="0" indent="0">
              <a:lnSpc>
                <a:spcPct val="90000"/>
              </a:lnSpc>
              <a:tabLst>
                <a:tab pos="457200" algn="l"/>
              </a:tabLst>
            </a:pPr>
            <a:endParaRPr lang="ru-RU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865" y="428604"/>
            <a:ext cx="85491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3.Исследовательский этап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1498600"/>
            <a:ext cx="82153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Цветок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выполнен нашими золотыми ручками!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его выполнение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мы вложили свою душу, любовь, заботу, внимание!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Такого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цветочка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нет в продаже!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Работа над изготовлением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цветка из полиэтилена доставила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нам огромное удовольствие!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Все плюсы на лицо!!!</a:t>
            </a:r>
          </a:p>
        </p:txBody>
      </p:sp>
      <p:pic>
        <p:nvPicPr>
          <p:cNvPr id="41987" name="Рисунок 3" descr="imagesCAR1OED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643438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571625"/>
            <a:ext cx="3384550" cy="326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50209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Наши работы!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3429000"/>
            <a:ext cx="36004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773238"/>
            <a:ext cx="2884488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50209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Наши работы!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785938"/>
            <a:ext cx="2857500" cy="430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57216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Наши работы!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5058" name="Рисунок 2" descr="WP_20140414_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25"/>
            <a:ext cx="3643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3" descr="WP_20140301_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2000250"/>
            <a:ext cx="38052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714625"/>
            <a:ext cx="4254500" cy="336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2600325"/>
            <a:ext cx="41465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357166"/>
            <a:ext cx="792961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Поработали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славу!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813" y="214313"/>
            <a:ext cx="5200650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Проблема проекта: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7688" y="3143250"/>
            <a:ext cx="4017962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0" y="1000125"/>
            <a:ext cx="5715000" cy="3571875"/>
          </a:xfrm>
          <a:prstGeom prst="cloudCallout">
            <a:avLst>
              <a:gd name="adj1" fmla="val 66070"/>
              <a:gd name="adj2" fmla="val 4401"/>
            </a:avLst>
          </a:prstGeom>
          <a:solidFill>
            <a:srgbClr val="FFBDDE"/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Как из бросового материала создать красивую вещь?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57166"/>
            <a:ext cx="9143999" cy="540147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Благодарим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внимание!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D:\old\раб стол\все папки с рабочего стола\Для работы\Саламатина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92463"/>
            <a:ext cx="52562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63" y="357188"/>
            <a:ext cx="4891087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Гипотеза проекта: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356100" y="571500"/>
            <a:ext cx="5000625" cy="5000625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Если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каждый сделает красивую вещь из бросового материала,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то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наше село станет чище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88" y="428625"/>
            <a:ext cx="489108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Авторы проекта: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642938" y="1214438"/>
            <a:ext cx="81438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Оконовенко Вера Михайловна – педагог творческого объединения «Бисеринка» </a:t>
            </a:r>
          </a:p>
          <a:p>
            <a:pPr>
              <a:lnSpc>
                <a:spcPct val="115000"/>
              </a:lnSpc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её воспитанники.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265488"/>
            <a:ext cx="604996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677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2A5432"/>
                </a:solidFill>
                <a:latin typeface="Comic Sans MS" pitchFamily="66" charset="0"/>
              </a:rPr>
              <a:t>Межпредметная область</a:t>
            </a:r>
            <a:r>
              <a:rPr lang="ru-RU" sz="2400" b="1">
                <a:solidFill>
                  <a:srgbClr val="2A5432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7188" y="1428750"/>
            <a:ext cx="53578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Comic Sans MS" pitchFamily="66" charset="0"/>
              </a:rPr>
              <a:t>Окружающий мир;</a:t>
            </a:r>
            <a:endParaRPr lang="ru-RU" sz="2000" b="1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Comic Sans MS" pitchFamily="66" charset="0"/>
              </a:rPr>
              <a:t>Прикладное творчество;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Comic Sans MS" pitchFamily="66" charset="0"/>
              </a:rPr>
              <a:t>Технология;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Comic Sans MS" pitchFamily="66" charset="0"/>
              </a:rPr>
              <a:t>ИЗО. </a:t>
            </a:r>
            <a:endParaRPr lang="ru-RU" sz="2000" b="1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708275"/>
            <a:ext cx="54244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63" y="231775"/>
            <a:ext cx="5715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Тип проекта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143000"/>
            <a:ext cx="77787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+mn-cs"/>
              </a:rPr>
              <a:t>Исследовательский. Творческий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642938" y="1857375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Возраст учащихся на которых рассчитан проект:   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учащиеся 1 - 4 классов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1952625" y="3240088"/>
            <a:ext cx="24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714375" y="2857500"/>
            <a:ext cx="420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Состав проектной группы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714875" y="2857500"/>
            <a:ext cx="4214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Разгулина Яна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Сулима Полина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Огородникова Анастасия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Ошлакова Валентина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Бадюк Екатерина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Вашкевич Дарья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Дьяченко Марианна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Нечаева Татьяна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Гончарук Анастасия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Реброва Алина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Михайлова Полина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 b="1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00034" y="3643314"/>
            <a:ext cx="3850177" cy="24524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28625" y="714375"/>
            <a:ext cx="340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  <a:latin typeface="Comic Sans MS" pitchFamily="66" charset="0"/>
              </a:rPr>
              <a:t>Цель проекта</a:t>
            </a:r>
            <a:r>
              <a:rPr lang="ru-RU" b="1">
                <a:solidFill>
                  <a:srgbClr val="00B05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1143000"/>
            <a:ext cx="8072438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Развитие творческих способностей у детей через создание поделок из различных материалов.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643313"/>
            <a:ext cx="2143125" cy="219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Рисунок 5" descr="imagesCAH8SOZ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643313"/>
            <a:ext cx="2119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imagesCA5BV0J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571875"/>
            <a:ext cx="2643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  <a:latin typeface="Comic Sans MS" pitchFamily="66" charset="0"/>
              </a:rPr>
              <a:t>Задачи проекта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143000"/>
            <a:ext cx="8715375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Показать, что на свете нет ненужных вещей, каждая из них может для чего-нибудь пригодиться. Не стоит выкидывать на первый взгляд ненужные вещи, надо попытаться продлить их жизнь, используя в интересном техническом творчестве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Провести исследование «Рождение пластикового пакета»;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Провести наблюдение «Сколько пластиковых пакетов вам встретилось по пути в творческое объединение»;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Провести опрос учащихся 1-4 классов «Как в других целях можно использовать полиэтилен»;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Научить делать своими руками цветы из полиэтилена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Воспитывать бережное отношение к окружающей среде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Подготовить выставку работ.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sCA5BV0J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520" y="4929198"/>
            <a:ext cx="1894734" cy="141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554</Words>
  <Application>Microsoft Office PowerPoint</Application>
  <PresentationFormat>Экран (4:3)</PresentationFormat>
  <Paragraphs>90</Paragraphs>
  <Slides>30</Slides>
  <Notes>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GYPNORION</cp:lastModifiedBy>
  <cp:revision>86</cp:revision>
  <dcterms:created xsi:type="dcterms:W3CDTF">2013-06-08T11:30:24Z</dcterms:created>
  <dcterms:modified xsi:type="dcterms:W3CDTF">2013-12-02T01:30:08Z</dcterms:modified>
</cp:coreProperties>
</file>